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78" r:id="rId6"/>
    <p:sldId id="266" r:id="rId7"/>
    <p:sldId id="258" r:id="rId8"/>
    <p:sldId id="260" r:id="rId9"/>
    <p:sldId id="261" r:id="rId10"/>
    <p:sldId id="265" r:id="rId11"/>
    <p:sldId id="259" r:id="rId12"/>
    <p:sldId id="262" r:id="rId13"/>
    <p:sldId id="272" r:id="rId14"/>
    <p:sldId id="263" r:id="rId15"/>
    <p:sldId id="273" r:id="rId16"/>
    <p:sldId id="275" r:id="rId17"/>
    <p:sldId id="274" r:id="rId18"/>
    <p:sldId id="267" r:id="rId19"/>
    <p:sldId id="268" r:id="rId20"/>
    <p:sldId id="269" r:id="rId21"/>
    <p:sldId id="270" r:id="rId22"/>
    <p:sldId id="271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4A1840-C9BA-4A20-8C96-8C59C80AB350}" v="6" dt="2025-10-20T16:03:57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45AFC-8174-8448-92D5-E6E25CD39A2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AC4B9-CA9F-5948-AF7E-5E6E10757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1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history.org/education/scientific-biographies/george-washington-carver/?utm_source=chatgpt.co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be-still-farms.com/blogs/healthy-organic-living-blog/elevate-your-plate-recipes-with-organic-soybeans?utm_source=chatgpt.com" TargetMode="External"/><Relationship Id="rId5" Type="http://schemas.openxmlformats.org/officeDocument/2006/relationships/hyperlink" Target="https://www.thesun.co.uk/news/13915147/george-washington-carver-inventor-scientist-jesup-wagon/?utm_source=chatgpt.com" TargetMode="External"/><Relationship Id="rId4" Type="http://schemas.openxmlformats.org/officeDocument/2006/relationships/hyperlink" Target="https://www.biography.com/scientists/george-washington-carver?utm_source=chatgpt.com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graphy.com/scientists/ernest-everett-just?utm_source=chatgpt.co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s.ac.uk/publishing/pharmacology-matters/october-2024/alice-ball-the-chemist-who-revolutionised-leprosy-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newscientist.com/people/alice-ball/" TargetMode="External"/><Relationship Id="rId4" Type="http://schemas.openxmlformats.org/officeDocument/2006/relationships/hyperlink" Target="https://www.womenshistory.org/education-resources/biographies/alice-ball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history.org/education/scientific-biographies/marie-maynard-daly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acs.org/education/whatischemistry/landmarks/daly.html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Times New Roman"/>
                <a:cs typeface="Times New Roman"/>
              </a:rPr>
              <a:t>Picture: Wikimedia commons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latin typeface="Times New Roman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Times New Roman"/>
                <a:cs typeface="Times New Roman"/>
              </a:rPr>
              <a:t>Kull T, Arditti J, Wong SM. </a:t>
            </a:r>
            <a:r>
              <a:rPr lang="en-US" sz="1200" i="1">
                <a:latin typeface="Times New Roman"/>
                <a:cs typeface="Times New Roman"/>
              </a:rPr>
              <a:t>Orchid Biology: Reviews and Perspectives, X</a:t>
            </a:r>
            <a:r>
              <a:rPr lang="en-US" sz="1200">
                <a:latin typeface="Times New Roman"/>
                <a:cs typeface="Times New Roman"/>
              </a:rPr>
              <a:t>.; 2009. doi:10.1007/978-1-4020-8802-5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AC4B9-CA9F-5948-AF7E-5E6E107571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7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AutoNum type="arabicPeriod"/>
            </a:pPr>
            <a:r>
              <a:rPr lang="en-US" sz="1200">
                <a:latin typeface="+mn-lt"/>
                <a:ea typeface="+mn-lt"/>
                <a:cs typeface="Times New Roman"/>
              </a:rPr>
              <a:t>“George Washington Carver.” </a:t>
            </a:r>
            <a:r>
              <a:rPr lang="en-US" sz="1200" i="1">
                <a:latin typeface="+mn-lt"/>
                <a:ea typeface="+mn-lt"/>
                <a:cs typeface="Times New Roman"/>
              </a:rPr>
              <a:t>Science History Institute.</a:t>
            </a:r>
            <a:r>
              <a:rPr lang="en-US" sz="1200">
                <a:latin typeface="+mn-lt"/>
                <a:ea typeface="+mn-lt"/>
                <a:cs typeface="Times New Roman"/>
              </a:rPr>
              <a:t> Available from: </a:t>
            </a:r>
            <a:r>
              <a:rPr lang="en-US" sz="1200">
                <a:latin typeface="+mn-lt"/>
                <a:ea typeface="+mn-lt"/>
                <a:cs typeface="Times New Roman"/>
                <a:hlinkClick r:id="rId3"/>
              </a:rPr>
              <a:t>https://www.sciencehistory.org/education/scientific-biographies/george-washington-carver/</a:t>
            </a:r>
            <a:r>
              <a:rPr lang="en-US" sz="1200">
                <a:latin typeface="+mn-lt"/>
                <a:ea typeface="+mn-lt"/>
                <a:cs typeface="Times New Roman"/>
              </a:rPr>
              <a:t>. Accessed October 18, 2025.</a:t>
            </a:r>
            <a:endParaRPr lang="en-US" sz="1200">
              <a:latin typeface="+mn-lt"/>
              <a:cs typeface="Times New Roman"/>
            </a:endParaRPr>
          </a:p>
          <a:p>
            <a:pPr marL="228600" indent="-228600">
              <a:buAutoNum type="arabicPeriod"/>
            </a:pPr>
            <a:r>
              <a:rPr lang="en-US" sz="1200">
                <a:latin typeface="+mn-lt"/>
                <a:ea typeface="+mn-lt"/>
                <a:cs typeface="Times New Roman"/>
              </a:rPr>
              <a:t>“George Washington Carver.” </a:t>
            </a:r>
            <a:r>
              <a:rPr lang="en-US" sz="1200" i="1">
                <a:latin typeface="+mn-lt"/>
                <a:ea typeface="+mn-lt"/>
                <a:cs typeface="Times New Roman"/>
              </a:rPr>
              <a:t>Biography.</a:t>
            </a:r>
            <a:r>
              <a:rPr lang="en-US" sz="1200">
                <a:latin typeface="+mn-lt"/>
                <a:ea typeface="+mn-lt"/>
                <a:cs typeface="Times New Roman"/>
              </a:rPr>
              <a:t> Available from: </a:t>
            </a:r>
            <a:r>
              <a:rPr lang="en-US" sz="1200">
                <a:latin typeface="+mn-lt"/>
                <a:ea typeface="+mn-lt"/>
                <a:cs typeface="Times New Roman"/>
                <a:hlinkClick r:id="rId4"/>
              </a:rPr>
              <a:t>https://www.biography.com/scientists/george-washington-carver</a:t>
            </a:r>
            <a:r>
              <a:rPr lang="en-US" sz="1200">
                <a:latin typeface="+mn-lt"/>
                <a:ea typeface="+mn-lt"/>
                <a:cs typeface="Times New Roman"/>
              </a:rPr>
              <a:t>. Accessed October 18, 2025.</a:t>
            </a:r>
          </a:p>
          <a:p>
            <a:pPr marL="228600" indent="-228600">
              <a:buAutoNum type="arabicPeriod"/>
            </a:pPr>
            <a:r>
              <a:rPr lang="en-US" sz="1200" i="1">
                <a:ea typeface="+mn-lt"/>
                <a:cs typeface="+mn-lt"/>
              </a:rPr>
              <a:t>Who was George Washington Carver?</a:t>
            </a:r>
            <a:r>
              <a:rPr lang="en-US" sz="1200">
                <a:ea typeface="+mn-lt"/>
                <a:cs typeface="+mn-lt"/>
              </a:rPr>
              <a:t> The Sun. February 11 2021. </a:t>
            </a:r>
            <a:r>
              <a:rPr lang="en-US" sz="1200">
                <a:ea typeface="+mn-lt"/>
                <a:cs typeface="+mn-lt"/>
                <a:hlinkClick r:id="rId5"/>
              </a:rPr>
              <a:t>https://www.thesun.co.uk/news/13915147/george-washington-carver-inventor-scientist-jesup-wagon/</a:t>
            </a:r>
            <a:r>
              <a:rPr lang="en-US" sz="1200">
                <a:ea typeface="+mn-lt"/>
                <a:cs typeface="+mn-lt"/>
              </a:rPr>
              <a:t>. Accessed October 18 2025.</a:t>
            </a:r>
            <a:endParaRPr lang="en-US" sz="1200">
              <a:latin typeface="+mn-lt"/>
              <a:cs typeface="Times New Roman"/>
            </a:endParaRPr>
          </a:p>
          <a:p>
            <a:pPr marL="228600" indent="-228600">
              <a:buAutoNum type="arabicPeriod"/>
            </a:pPr>
            <a:r>
              <a:rPr lang="en-US" sz="1200">
                <a:ea typeface="+mn-lt"/>
                <a:cs typeface="+mn-lt"/>
              </a:rPr>
              <a:t>Stewart C. </a:t>
            </a:r>
            <a:r>
              <a:rPr lang="en-US" sz="1200" i="1">
                <a:ea typeface="+mn-lt"/>
                <a:cs typeface="+mn-lt"/>
              </a:rPr>
              <a:t>Elevate Your Plate: Recipes with Organic Soybeans.</a:t>
            </a:r>
            <a:r>
              <a:rPr lang="en-US" sz="1200">
                <a:ea typeface="+mn-lt"/>
                <a:cs typeface="+mn-lt"/>
              </a:rPr>
              <a:t> Be Still Farms – Healthy &amp; Organic Living Blog. July 26 2023. </a:t>
            </a:r>
            <a:r>
              <a:rPr lang="en-US" sz="1200">
                <a:ea typeface="+mn-lt"/>
                <a:cs typeface="+mn-lt"/>
                <a:hlinkClick r:id="rId6"/>
              </a:rPr>
              <a:t>https://be-still-farms.com/blogs/healthy-organic-living-blog/elevate-your-plate-recipes-with-organic-soybeans</a:t>
            </a:r>
            <a:r>
              <a:rPr lang="en-US" sz="1200">
                <a:ea typeface="+mn-lt"/>
                <a:cs typeface="+mn-lt"/>
              </a:rPr>
              <a:t>. Accessed October 18 2025.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AC4B9-CA9F-5948-AF7E-5E6E107571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9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AutoNum type="arabicPeriod"/>
            </a:pPr>
            <a:r>
              <a:rPr lang="en-US" sz="1200">
                <a:latin typeface="+mn-lt"/>
                <a:ea typeface="+mn-lt"/>
                <a:cs typeface="Times New Roman"/>
              </a:rPr>
              <a:t>Byrnes WM, Eckberg WR. Ernest Everett Just (1883–1941)—An early ecological developmental biologist. </a:t>
            </a:r>
            <a:r>
              <a:rPr lang="en-US" sz="1200" i="1">
                <a:latin typeface="+mn-lt"/>
                <a:ea typeface="+mn-lt"/>
                <a:cs typeface="Times New Roman"/>
              </a:rPr>
              <a:t>Dev Biol.</a:t>
            </a:r>
            <a:r>
              <a:rPr lang="en-US" sz="1200">
                <a:latin typeface="+mn-lt"/>
                <a:ea typeface="+mn-lt"/>
                <a:cs typeface="Times New Roman"/>
              </a:rPr>
              <a:t> 2006;296(1):1–11. doi:10.1016/j.ydbio.2006.04.445.</a:t>
            </a:r>
            <a:endParaRPr lang="en-US" sz="1200">
              <a:latin typeface="+mn-lt"/>
              <a:cs typeface="Times New Roman"/>
            </a:endParaRPr>
          </a:p>
          <a:p>
            <a:pPr marL="285750" indent="-285750">
              <a:buAutoNum type="arabicPeriod"/>
            </a:pPr>
            <a:r>
              <a:rPr lang="en-US" sz="1200">
                <a:latin typeface="+mn-lt"/>
                <a:ea typeface="+mn-lt"/>
                <a:cs typeface="Times New Roman"/>
              </a:rPr>
              <a:t>“Ernest Everett Just (1883-1941).” </a:t>
            </a:r>
            <a:r>
              <a:rPr lang="en-US" sz="1200" err="1">
                <a:latin typeface="+mn-lt"/>
                <a:ea typeface="+mn-lt"/>
                <a:cs typeface="Times New Roman"/>
              </a:rPr>
              <a:t>BlackPast.org</a:t>
            </a:r>
            <a:r>
              <a:rPr lang="en-US" sz="1200">
                <a:latin typeface="+mn-lt"/>
                <a:ea typeface="+mn-lt"/>
                <a:cs typeface="Times New Roman"/>
              </a:rPr>
              <a:t>. January 30, 2007. Accessed October 18, 2025. </a:t>
            </a:r>
            <a:endParaRPr lang="en-US" sz="1200">
              <a:latin typeface="+mn-lt"/>
              <a:cs typeface="Times New Roman"/>
            </a:endParaRPr>
          </a:p>
          <a:p>
            <a:pPr marL="285750" indent="-285750">
              <a:buAutoNum type="arabicPeriod"/>
            </a:pPr>
            <a:r>
              <a:rPr lang="en-US" sz="1200">
                <a:latin typeface="+mn-lt"/>
                <a:ea typeface="+mn-lt"/>
                <a:cs typeface="Times New Roman"/>
              </a:rPr>
              <a:t>“Ernest Everett Just.” </a:t>
            </a:r>
            <a:r>
              <a:rPr lang="en-US" sz="1200" i="1">
                <a:latin typeface="+mn-lt"/>
                <a:ea typeface="+mn-lt"/>
                <a:cs typeface="Times New Roman"/>
              </a:rPr>
              <a:t>Biography</a:t>
            </a:r>
            <a:r>
              <a:rPr lang="en-US" sz="1200">
                <a:latin typeface="+mn-lt"/>
                <a:ea typeface="+mn-lt"/>
                <a:cs typeface="Times New Roman"/>
              </a:rPr>
              <a:t>. Available from: </a:t>
            </a:r>
            <a:r>
              <a:rPr lang="en-US" sz="1200">
                <a:latin typeface="+mn-lt"/>
                <a:ea typeface="+mn-lt"/>
                <a:cs typeface="Times New Roman"/>
                <a:hlinkClick r:id="rId3"/>
              </a:rPr>
              <a:t>https://www.biography.com/scientists/ernest-everett-just</a:t>
            </a:r>
            <a:r>
              <a:rPr lang="en-US" sz="1200">
                <a:latin typeface="+mn-lt"/>
                <a:ea typeface="+mn-lt"/>
                <a:cs typeface="Times New Roman"/>
              </a:rPr>
              <a:t>. Accessed October 18, 2025.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AC4B9-CA9F-5948-AF7E-5E6E107571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63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dirty="0">
                <a:ea typeface="+mn-lt"/>
                <a:cs typeface="+mn-lt"/>
              </a:rPr>
              <a:t>Pajak, Bartosz. "</a:t>
            </a:r>
            <a:r>
              <a:rPr lang="en-US" sz="1200" dirty="0"/>
              <a:t>Alice Ball: The Chemist Who </a:t>
            </a:r>
            <a:r>
              <a:rPr lang="en-US" sz="1200" dirty="0" err="1"/>
              <a:t>Revolutionised</a:t>
            </a:r>
            <a:r>
              <a:rPr lang="en-US" sz="1200" dirty="0"/>
              <a:t> Leprosy Treatment and Changed Pharmacological History". British Pharmacological Society. 29 Oct, 2024. </a:t>
            </a:r>
            <a:r>
              <a:rPr lang="en-US" sz="1200" dirty="0">
                <a:ea typeface="+mn-lt"/>
                <a:cs typeface="+mn-lt"/>
                <a:hlinkClick r:id="rId3"/>
              </a:rPr>
              <a:t>www.bps.ac.uk/publishing/pharmacology-matters/october-2024/alice-ball-the-chemist-who-revolutionised-leprosy-</a:t>
            </a:r>
            <a:r>
              <a:rPr lang="en-US" sz="1200" dirty="0">
                <a:ea typeface="+mn-lt"/>
                <a:cs typeface="+mn-lt"/>
              </a:rPr>
              <a:t>. Accessed 19 October 2025. </a:t>
            </a:r>
            <a:endParaRPr lang="en-US" dirty="0"/>
          </a:p>
          <a:p>
            <a:pPr marL="285750" indent="-285750">
              <a:buAutoNum type="arabicPeriod"/>
            </a:pPr>
            <a:r>
              <a:rPr lang="en-US" sz="1200" dirty="0"/>
              <a:t>Krichbaum, Emily. "Alice Ball". National Women's History Museum, 2025. </a:t>
            </a:r>
            <a:r>
              <a:rPr lang="en-US" sz="1200" dirty="0">
                <a:hlinkClick r:id="rId4"/>
              </a:rPr>
              <a:t>https</a:t>
            </a:r>
            <a:r>
              <a:rPr lang="en-US" sz="1200" dirty="0">
                <a:ea typeface="+mn-lt"/>
                <a:cs typeface="+mn-lt"/>
                <a:hlinkClick r:id="rId4"/>
              </a:rPr>
              <a:t>://www.womenshistory.org/education-resources/biographies/alice-ball</a:t>
            </a:r>
            <a:r>
              <a:rPr lang="en-US" sz="1200" dirty="0">
                <a:ea typeface="+mn-lt"/>
                <a:cs typeface="+mn-lt"/>
              </a:rPr>
              <a:t>. Accessed 19 October 2025.</a:t>
            </a:r>
            <a:endParaRPr lang="en-US" sz="1200" dirty="0"/>
          </a:p>
          <a:p>
            <a:pPr marL="285750" indent="-285750">
              <a:buAutoNum type="arabicPeriod"/>
            </a:pPr>
            <a:r>
              <a:rPr lang="en-US" sz="1200" dirty="0"/>
              <a:t>Ackerley, Bethan. "Alice Ball". </a:t>
            </a:r>
            <a:r>
              <a:rPr lang="en-US" sz="1200" dirty="0" err="1"/>
              <a:t>NewsScientist</a:t>
            </a:r>
            <a:r>
              <a:rPr lang="en-US" sz="1200" dirty="0"/>
              <a:t>. </a:t>
            </a:r>
            <a:r>
              <a:rPr lang="en-US" sz="1200" dirty="0">
                <a:ea typeface="+mn-lt"/>
                <a:cs typeface="+mn-lt"/>
                <a:hlinkClick r:id="rId5"/>
              </a:rPr>
              <a:t>www.newscientist.com/people/alice-ball/</a:t>
            </a:r>
            <a:r>
              <a:rPr lang="en-US" sz="1200" dirty="0">
                <a:ea typeface="+mn-lt"/>
                <a:cs typeface="+mn-lt"/>
              </a:rPr>
              <a:t>. Accessed 19 October 2025.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AutoNum type="arabicPeriod"/>
            </a:pPr>
            <a:endParaRPr lang="en-US">
              <a:ea typeface="+mn-lt"/>
              <a:cs typeface="+mn-lt"/>
            </a:endParaRPr>
          </a:p>
          <a:p>
            <a:endParaRPr lang="en-US" sz="1200" dirty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AC4B9-CA9F-5948-AF7E-5E6E107571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42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Pictures: 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Associated Photographic Services, Inc - National Library of Medicine: http://</a:t>
            </a:r>
            <a:r>
              <a:rPr lang="en-GB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profiles.nlm.nih.gov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/retrieve/</a:t>
            </a:r>
            <a:r>
              <a:rPr lang="en-GB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ResourceMetadata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/BGBBCT: Year supplied: ca. 1949Original Repository: Howard University. Moorland-Spingarn Research </a:t>
            </a:r>
            <a:r>
              <a:rPr lang="en-GB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Charles R. Drew Pap ; https://</a:t>
            </a:r>
            <a:r>
              <a:rPr lang="en-GB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www.nhlbi.nih.gov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/health/blood-bone-marrow-treatments</a:t>
            </a:r>
          </a:p>
          <a:p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Info: https://</a:t>
            </a:r>
            <a:r>
              <a:rPr lang="en-GB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bloodcancer.org.uk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/news/</a:t>
            </a:r>
            <a:r>
              <a:rPr lang="en-GB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-r-drew-the-father-of-the-blood-bank/</a:t>
            </a:r>
          </a:p>
          <a:p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AC4B9-CA9F-5948-AF7E-5E6E107571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45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 dirty="0">
              <a:ea typeface="+mn-lt"/>
              <a:cs typeface="+mn-lt"/>
            </a:endParaRPr>
          </a:p>
          <a:p>
            <a:pPr marL="285750" indent="-285750">
              <a:buAutoNum type="arabicPeriod"/>
            </a:pPr>
            <a:r>
              <a:rPr lang="en-US" sz="1200" dirty="0">
                <a:ea typeface="+mn-lt"/>
                <a:cs typeface="+mn-lt"/>
              </a:rPr>
              <a:t>Dubey, Anna. "Marie Maynard Daly". Encyclopedia Britannica, 2 Apr. 2025, www.britannica.com/biography/Marie-Maynard-Daly. Accessed 19 October 2025. Accessed 19 October 2025.</a:t>
            </a:r>
          </a:p>
          <a:p>
            <a:pPr marL="285750" indent="-285750">
              <a:buAutoNum type="arabicPeriod"/>
            </a:pPr>
            <a:r>
              <a:rPr lang="en-US" sz="1200" dirty="0">
                <a:latin typeface="+mn-lt"/>
                <a:ea typeface="+mn-lt"/>
                <a:cs typeface="Times New Roman"/>
              </a:rPr>
              <a:t>Kaplan, Judith. "Marie Maynard Daly". Science History Institute, 30 Apr. 2024.</a:t>
            </a:r>
            <a:r>
              <a:rPr lang="en-US" sz="1200" dirty="0">
                <a:latin typeface="+mn-lt"/>
                <a:ea typeface="+mn-lt"/>
                <a:cs typeface="Times New Roman"/>
                <a:hlinkClick r:id="rId3"/>
              </a:rPr>
              <a:t>/</a:t>
            </a:r>
            <a:r>
              <a:rPr lang="en-US" sz="1200" dirty="0">
                <a:ea typeface="+mn-lt"/>
                <a:cs typeface="+mn-lt"/>
                <a:hlinkClick r:id="rId3"/>
              </a:rPr>
              <a:t>www.sciencehistory.org/education/scientific-biographies/marie-maynard-daly/</a:t>
            </a:r>
            <a:r>
              <a:rPr lang="en-US" sz="1200" dirty="0">
                <a:ea typeface="+mn-lt"/>
                <a:cs typeface="+mn-lt"/>
              </a:rPr>
              <a:t>. Accessed 19 October 2025.</a:t>
            </a:r>
          </a:p>
          <a:p>
            <a:pPr marL="285750" indent="-285750">
              <a:buAutoNum type="arabicPeriod"/>
            </a:pPr>
            <a:r>
              <a:rPr lang="en-US" sz="1200" dirty="0">
                <a:ea typeface="+mn-lt"/>
                <a:cs typeface="+mn-lt"/>
              </a:rPr>
              <a:t>Bruce, Victoria. "Marie Maynard Daly". American Chemical Society. </a:t>
            </a:r>
            <a:r>
              <a:rPr lang="en-US" sz="1200" dirty="0">
                <a:ea typeface="+mn-lt"/>
                <a:cs typeface="+mn-lt"/>
                <a:hlinkClick r:id="rId4"/>
              </a:rPr>
              <a:t>www.acs.org/education/whatischemistry/landmarks/daly.html</a:t>
            </a:r>
            <a:r>
              <a:rPr lang="en-US" sz="1200" dirty="0">
                <a:ea typeface="+mn-lt"/>
                <a:cs typeface="+mn-lt"/>
              </a:rPr>
              <a:t>. Accessed 19 October 2025.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AC4B9-CA9F-5948-AF7E-5E6E107571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4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AC4B9-CA9F-5948-AF7E-5E6E107571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7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7ADE7-EC8B-C97F-D9B4-040E6DA2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32FF23-828B-1A3B-E012-98EF7FC7F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AD35F-406B-E45A-8C0D-C064DE49E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7787-828F-3845-8F10-EF31EE9CAC2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25952-E18C-78BF-EFD5-36D9DD69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543B0-7E9A-0EDE-F401-56635F9CE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53CE-18ED-5348-AF8D-EB8F88DE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6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50D8F-D69F-F0BB-66DB-FEC916AB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2655D-FBB2-D734-9F45-6620FE710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49849-6D8B-D2AB-762A-CE1122F7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7787-828F-3845-8F10-EF31EE9CAC2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77DC7-0BE3-4F74-ADAD-4636169B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14D55-80D7-D04D-724D-78830964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53CE-18ED-5348-AF8D-EB8F88DE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ED75CE-087D-A1A6-78D7-92AE9A13F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A16F22-471C-C713-F787-4BA19471F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C254D-9F2C-742F-3E2B-FFEFE3F9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7787-828F-3845-8F10-EF31EE9CAC2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DA645-0042-29FB-2067-11064B702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139BE-8F50-5871-C4A8-704CB3E5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53CE-18ED-5348-AF8D-EB8F88DE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3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5D0D-965F-FF8B-FB54-3BF806901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2E6C3-3927-FBC1-5753-39DFCF98E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C7568-570C-EA66-C08F-D8D2171DC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7787-828F-3845-8F10-EF31EE9CAC2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A3C15-22CE-BC98-DB53-44AAC5BF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25FCB-A732-671A-4D34-2939AF66B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53CE-18ED-5348-AF8D-EB8F88DE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6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27C6-8007-76C2-77C7-0379B4C4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94793-9A5E-2591-AA65-CC2372502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33A3F-0AA3-EB33-FFF9-CFA66E62C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7787-828F-3845-8F10-EF31EE9CAC2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30725-2EB8-EAFD-61DA-AC3B30563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50C68-50C1-914D-39CE-5FE0E37DF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53CE-18ED-5348-AF8D-EB8F88DE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4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27959-439F-304F-F968-57CEAC72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F5364-3E84-CFAC-B52B-D555010E5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B4211-EA12-4946-BFD6-14AF1D854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820E0-EC04-5605-EEA2-A9E9ACAD3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7787-828F-3845-8F10-EF31EE9CAC2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E04AC-0AD3-1893-487A-25B6F0E1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6ED95-CE48-D75C-A201-C763DA48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53CE-18ED-5348-AF8D-EB8F88DE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6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EEC95-805C-D736-DB0F-3CE81D60F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65FFD-EF53-C62A-3B57-3DA4974CA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98795-A1EF-BCDA-3FC9-FF1745857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FD8335-C026-62BB-00E3-B3311501F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1F6A8-F603-C7C1-CE73-A85B468A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3B5E2-4E6B-4E31-7E96-D9DFF7836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7787-828F-3845-8F10-EF31EE9CAC2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32E826-33DA-9C83-A3E9-3CB40045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7CFF2-74D8-A862-48B0-0D5B5EF8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53CE-18ED-5348-AF8D-EB8F88DE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0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7449D-8E6E-C8EC-9267-989AE678C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E88C5-8B2C-15AA-C3F5-869204C92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7787-828F-3845-8F10-EF31EE9CAC2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24B68-45B1-C566-A0AB-5CDC67DB5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7C14A-0088-9DDB-1B31-BF1016E7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53CE-18ED-5348-AF8D-EB8F88DE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BD8755-5A06-CAE9-84B1-90E6C5DF4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7787-828F-3845-8F10-EF31EE9CAC2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A231B-783B-50FE-9D5E-FF9E2017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FCE03-AF79-C79D-F90A-C099E7EE2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53CE-18ED-5348-AF8D-EB8F88DE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1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442B6-B353-FFE2-B4E5-075D464E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DFD08-03BD-18FA-4E00-344FFBE59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10960-6B5E-1D5E-5427-ABC255B0F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F989-EA61-2393-308C-3A9AA692D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7787-828F-3845-8F10-EF31EE9CAC2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D7726-E875-2F2F-BA3C-E46A4728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6816A-89AA-A583-9C48-2392C92D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53CE-18ED-5348-AF8D-EB8F88DE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7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B77E6-4C08-828C-DABD-2414B0E1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C4A213-2F60-06AD-F51A-CE41B4C13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E952A-2BE9-8F42-C683-245A5CC52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981E0-965E-F12E-9584-C8EE33CE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7787-828F-3845-8F10-EF31EE9CAC2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A68EC-2FA5-8754-F074-1FBA768D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26FA6-B553-3F3E-A366-097DEE88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53CE-18ED-5348-AF8D-EB8F88DE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A39A54-2F91-2424-B0A9-B50B87C3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4C1C9-DB42-6724-BD98-BE6F4FAEC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050AA-5C95-43CA-E010-5C7703E1E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4B7787-828F-3845-8F10-EF31EE9CAC2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9BC66-0576-C499-F2F3-74FD37AF2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0EA19-89D8-D07D-3E1C-00E0795AD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9D53CE-18ED-5348-AF8D-EB8F88DE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ritishacademy.ac.uk/publications/medicine-is-still-against-black-peopl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stol.ac.uk/bilt/our-work-and-who-we-are/themes/decolonising-the-curriculu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stol.ac.uk/media-library/sites/bilt/documents/Student%20decolonising%20survey.docx" TargetMode="External"/><Relationship Id="rId5" Type="http://schemas.openxmlformats.org/officeDocument/2006/relationships/hyperlink" Target="https://bilt.online/mythbusting-decolonising-the-curriculum/" TargetMode="External"/><Relationship Id="rId4" Type="http://schemas.openxmlformats.org/officeDocument/2006/relationships/hyperlink" Target="https://www.eventbrite.co.uk/e/decolonising-the-curriculum-reading-group-first-meeting-tickets-19109793807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genestogenomes.org/understanding-our-eugenic-past-to-take-steps-towards-scientific-accountability/" TargetMode="External"/><Relationship Id="rId3" Type="http://schemas.openxmlformats.org/officeDocument/2006/relationships/hyperlink" Target="https://academic.oup.com/joc/article/68/2/254/4958972" TargetMode="External"/><Relationship Id="rId7" Type="http://schemas.openxmlformats.org/officeDocument/2006/relationships/hyperlink" Target="https://bera-journals.onlinelibrary.wiley.com/doi/abs/10.1002/curj.97" TargetMode="External"/><Relationship Id="rId2" Type="http://schemas.openxmlformats.org/officeDocument/2006/relationships/hyperlink" Target="https://sdf.ac.uk/6985/decolonisation-of-the-curriculum-a-convers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ngelasaini.co.uk/" TargetMode="External"/><Relationship Id="rId11" Type="http://schemas.openxmlformats.org/officeDocument/2006/relationships/hyperlink" Target="https://sway.office.com/ScJRrfPmfISlHnBQ?ref=Link&amp;loc=play" TargetMode="External"/><Relationship Id="rId5" Type="http://schemas.openxmlformats.org/officeDocument/2006/relationships/hyperlink" Target="https://science.sciencemag.org/content/365/6459/1256.2" TargetMode="External"/><Relationship Id="rId10" Type="http://schemas.openxmlformats.org/officeDocument/2006/relationships/hyperlink" Target="https://www.bristol.ac.uk/bilt/our-work-and-who-we-are/themes/decolonising-the-curriculum/subject-specific-resources/" TargetMode="External"/><Relationship Id="rId4" Type="http://schemas.openxmlformats.org/officeDocument/2006/relationships/hyperlink" Target="https://onlinelibrary.wiley.com/doi/abs/10.1002/sce.21450" TargetMode="External"/><Relationship Id="rId9" Type="http://schemas.openxmlformats.org/officeDocument/2006/relationships/hyperlink" Target="https://conbio.onlinelibrary.wiley.com/doi/full/10.1111/csp2.27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5D72-BA4C-E17F-1813-E1401A277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Forgotten Heroes: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1B2A9-5726-B092-185B-0A9D28525C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Discoveries by Black Scientists that Changed the World</a:t>
            </a:r>
          </a:p>
        </p:txBody>
      </p:sp>
    </p:spTree>
    <p:extLst>
      <p:ext uri="{BB962C8B-B14F-4D97-AF65-F5344CB8AC3E}">
        <p14:creationId xmlns:p14="http://schemas.microsoft.com/office/powerpoint/2010/main" val="3431305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B06EAA-8BD6-10C5-C435-78A783F2F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363355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574F19-EA7E-021A-823E-34FCADF1013A}"/>
              </a:ext>
            </a:extLst>
          </p:cNvPr>
          <p:cNvSpPr txBox="1"/>
          <p:nvPr/>
        </p:nvSpPr>
        <p:spPr>
          <a:xfrm>
            <a:off x="2438400" y="5636135"/>
            <a:ext cx="474180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hlinkClick r:id="rId3"/>
              </a:rPr>
              <a:t>https://www.thebritishacademy.ac.uk/publications/medicine-is-still-against-black-people/ </a:t>
            </a:r>
            <a:endParaRPr lang="en-US"/>
          </a:p>
        </p:txBody>
      </p:sp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3753A767-51E0-C62E-0FAD-AA73950DC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777" y="359009"/>
            <a:ext cx="4362450" cy="6133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272DD6-EFF4-E8CE-C6F1-6D19650C850E}"/>
              </a:ext>
            </a:extLst>
          </p:cNvPr>
          <p:cNvSpPr txBox="1"/>
          <p:nvPr/>
        </p:nvSpPr>
        <p:spPr>
          <a:xfrm>
            <a:off x="838200" y="1766199"/>
            <a:ext cx="609271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/>
              <a:t>“The report investigates social, cultural, and political factors underlying vaccine hesitant beliefs and ideas amongst minoritised communities in the United Kingdom (UK) and the United States of America (US).”</a:t>
            </a:r>
            <a:endParaRPr lang="en-US" sz="25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19CF0F-637C-F822-30B5-B8CF5EEFFA1C}"/>
              </a:ext>
            </a:extLst>
          </p:cNvPr>
          <p:cNvSpPr txBox="1"/>
          <p:nvPr/>
        </p:nvSpPr>
        <p:spPr>
          <a:xfrm>
            <a:off x="838200" y="4544236"/>
            <a:ext cx="67246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/>
              <a:t>What do you think their findings were?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5FF48C7-6336-B931-8924-8F608CDB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488" y="365125"/>
            <a:ext cx="10512312" cy="1325563"/>
          </a:xfrm>
        </p:spPr>
        <p:txBody>
          <a:bodyPr/>
          <a:lstStyle/>
          <a:p>
            <a:r>
              <a:rPr lang="en-US" b="1"/>
              <a:t>Overcoming implicit biases </a:t>
            </a:r>
          </a:p>
        </p:txBody>
      </p:sp>
    </p:spTree>
    <p:extLst>
      <p:ext uri="{BB962C8B-B14F-4D97-AF65-F5344CB8AC3E}">
        <p14:creationId xmlns:p14="http://schemas.microsoft.com/office/powerpoint/2010/main" val="2543345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black and white text&#10;&#10;AI-generated content may be incorrect.">
            <a:extLst>
              <a:ext uri="{FF2B5EF4-FFF2-40B4-BE49-F238E27FC236}">
                <a16:creationId xmlns:a16="http://schemas.microsoft.com/office/drawing/2014/main" id="{6611834D-374E-79B1-BD8B-8B87F9E34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50" y="283746"/>
            <a:ext cx="5726156" cy="2934911"/>
          </a:xfrm>
        </p:spPr>
      </p:pic>
      <p:pic>
        <p:nvPicPr>
          <p:cNvPr id="9" name="Picture 8" descr="A close-up of a medical expert&#10;&#10;AI-generated content may be incorrect.">
            <a:extLst>
              <a:ext uri="{FF2B5EF4-FFF2-40B4-BE49-F238E27FC236}">
                <a16:creationId xmlns:a16="http://schemas.microsoft.com/office/drawing/2014/main" id="{280FD4AE-ACDC-7D55-A789-7E0EB8812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70" y="3429000"/>
            <a:ext cx="5752717" cy="319595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FDCBA52-C3FD-627D-1CCB-576E0F1B7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2766218"/>
            <a:ext cx="5086350" cy="1325563"/>
          </a:xfrm>
        </p:spPr>
        <p:txBody>
          <a:bodyPr>
            <a:normAutofit fontScale="90000"/>
          </a:bodyPr>
          <a:lstStyle/>
          <a:p>
            <a:r>
              <a:rPr lang="en-US"/>
              <a:t>Lack of understanding, awareness &amp; resources</a:t>
            </a:r>
          </a:p>
        </p:txBody>
      </p:sp>
    </p:spTree>
    <p:extLst>
      <p:ext uri="{BB962C8B-B14F-4D97-AF65-F5344CB8AC3E}">
        <p14:creationId xmlns:p14="http://schemas.microsoft.com/office/powerpoint/2010/main" val="181123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E9623-5F62-09AF-64F3-301D0B921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blue and white text&#10;&#10;AI-generated content may be incorrect.">
            <a:extLst>
              <a:ext uri="{FF2B5EF4-FFF2-40B4-BE49-F238E27FC236}">
                <a16:creationId xmlns:a16="http://schemas.microsoft.com/office/drawing/2014/main" id="{1AC0B79F-AAC7-BB09-8DD2-52A3AD7F14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72"/>
          <a:stretch>
            <a:fillRect/>
          </a:stretch>
        </p:blipFill>
        <p:spPr>
          <a:xfrm>
            <a:off x="251005" y="3395663"/>
            <a:ext cx="5808483" cy="2781300"/>
          </a:xfrm>
          <a:prstGeom prst="rect">
            <a:avLst/>
          </a:prstGeom>
        </p:spPr>
      </p:pic>
      <p:pic>
        <p:nvPicPr>
          <p:cNvPr id="15" name="Content Placeholder 5" descr="A close-up of a sign&#10;&#10;AI-generated content may be incorrect.">
            <a:extLst>
              <a:ext uri="{FF2B5EF4-FFF2-40B4-BE49-F238E27FC236}">
                <a16:creationId xmlns:a16="http://schemas.microsoft.com/office/drawing/2014/main" id="{EE1F4FB8-3BE9-6A4B-1813-B33482C7A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26" y="342900"/>
            <a:ext cx="5758239" cy="264795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BF8EE0E-C77F-D5ED-E7A4-782803F25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2766218"/>
            <a:ext cx="5086350" cy="1325563"/>
          </a:xfrm>
        </p:spPr>
        <p:txBody>
          <a:bodyPr>
            <a:normAutofit/>
          </a:bodyPr>
          <a:lstStyle/>
          <a:p>
            <a:r>
              <a:rPr lang="en-US"/>
              <a:t>Personal perceptions and beliefs</a:t>
            </a:r>
          </a:p>
        </p:txBody>
      </p:sp>
    </p:spTree>
    <p:extLst>
      <p:ext uri="{BB962C8B-B14F-4D97-AF65-F5344CB8AC3E}">
        <p14:creationId xmlns:p14="http://schemas.microsoft.com/office/powerpoint/2010/main" val="1718261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close-up of a sign&#10;&#10;AI-generated content may be incorrect.">
            <a:extLst>
              <a:ext uri="{FF2B5EF4-FFF2-40B4-BE49-F238E27FC236}">
                <a16:creationId xmlns:a16="http://schemas.microsoft.com/office/drawing/2014/main" id="{BD81D1A5-E917-40EA-2178-9E9D1A392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2712"/>
          <a:stretch>
            <a:fillRect/>
          </a:stretch>
        </p:blipFill>
        <p:spPr>
          <a:xfrm>
            <a:off x="261125" y="3485740"/>
            <a:ext cx="5752717" cy="3009900"/>
          </a:xfrm>
        </p:spPr>
      </p:pic>
      <p:pic>
        <p:nvPicPr>
          <p:cNvPr id="15" name="Picture 14" descr="A close-up of a text&#10;&#10;AI-generated content may be incorrect.">
            <a:extLst>
              <a:ext uri="{FF2B5EF4-FFF2-40B4-BE49-F238E27FC236}">
                <a16:creationId xmlns:a16="http://schemas.microsoft.com/office/drawing/2014/main" id="{365F157D-0C4A-5166-E755-2E224E710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25" y="362360"/>
            <a:ext cx="5798363" cy="293329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CB0F2D6-B1D0-9A23-16CD-681462E73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2766218"/>
            <a:ext cx="5086350" cy="1325563"/>
          </a:xfrm>
        </p:spPr>
        <p:txBody>
          <a:bodyPr>
            <a:normAutofit fontScale="90000"/>
          </a:bodyPr>
          <a:lstStyle/>
          <a:p>
            <a:r>
              <a:rPr lang="en-US"/>
              <a:t>Lack of useful avenues for relaying information </a:t>
            </a:r>
          </a:p>
        </p:txBody>
      </p:sp>
    </p:spTree>
    <p:extLst>
      <p:ext uri="{BB962C8B-B14F-4D97-AF65-F5344CB8AC3E}">
        <p14:creationId xmlns:p14="http://schemas.microsoft.com/office/powerpoint/2010/main" val="843070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79BC9-44F8-4586-ABF2-BC06B466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BE4D5-C8FA-0AD1-E25F-C0825CE03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690688"/>
            <a:ext cx="4095750" cy="16033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/>
              <a:t>Acknowledge</a:t>
            </a:r>
            <a:r>
              <a:rPr lang="en-GB" sz="2400"/>
              <a:t> the bias and discrimination within healthcare institutions and biomedical models of health.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FCC87-61A6-E248-226E-2CDDC7F9202A}"/>
              </a:ext>
            </a:extLst>
          </p:cNvPr>
          <p:cNvSpPr txBox="1"/>
          <p:nvPr/>
        </p:nvSpPr>
        <p:spPr>
          <a:xfrm>
            <a:off x="4434681" y="4510693"/>
            <a:ext cx="38179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1"/>
              <a:t>Recognise</a:t>
            </a:r>
            <a:r>
              <a:rPr lang="en-GB" sz="2400"/>
              <a:t> the varied life experiences of vaccine-hesitant communities and </a:t>
            </a:r>
            <a:r>
              <a:rPr lang="en-GB" sz="2400" b="1"/>
              <a:t>avoid</a:t>
            </a:r>
            <a:r>
              <a:rPr lang="en-GB" sz="2400"/>
              <a:t> polarising discourse</a:t>
            </a:r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B12E53-DE5A-2257-170C-B1BF2E9DFEF2}"/>
              </a:ext>
            </a:extLst>
          </p:cNvPr>
          <p:cNvSpPr txBox="1"/>
          <p:nvPr/>
        </p:nvSpPr>
        <p:spPr>
          <a:xfrm>
            <a:off x="6343650" y="776894"/>
            <a:ext cx="31813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/>
              <a:t>Prioritise </a:t>
            </a:r>
            <a:r>
              <a:rPr lang="en-GB" sz="2400" b="1"/>
              <a:t>building strong relationships </a:t>
            </a:r>
            <a:r>
              <a:rPr lang="en-GB" sz="2400"/>
              <a:t>between minoritised communities and healthcare institutions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B13144-D091-1B9E-A57E-28B3187DFBDC}"/>
              </a:ext>
            </a:extLst>
          </p:cNvPr>
          <p:cNvSpPr txBox="1"/>
          <p:nvPr/>
        </p:nvSpPr>
        <p:spPr>
          <a:xfrm>
            <a:off x="838200" y="3910528"/>
            <a:ext cx="31051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1"/>
              <a:t>Acknowledge</a:t>
            </a:r>
            <a:r>
              <a:rPr lang="en-GB" sz="2400"/>
              <a:t> the agency and moral concerns of patients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40ADD0-7DA5-BB81-387E-842FBB3E1698}"/>
              </a:ext>
            </a:extLst>
          </p:cNvPr>
          <p:cNvSpPr txBox="1"/>
          <p:nvPr/>
        </p:nvSpPr>
        <p:spPr>
          <a:xfrm>
            <a:off x="8934450" y="3127655"/>
            <a:ext cx="26289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1"/>
              <a:t>Improve</a:t>
            </a:r>
            <a:r>
              <a:rPr lang="en-GB" sz="2400"/>
              <a:t> the way information and data are </a:t>
            </a:r>
            <a:r>
              <a:rPr lang="en-GB" sz="2400" b="1"/>
              <a:t>shared</a:t>
            </a:r>
            <a:r>
              <a:rPr lang="en-GB" sz="2400"/>
              <a:t> with publics</a:t>
            </a:r>
          </a:p>
        </p:txBody>
      </p:sp>
    </p:spTree>
    <p:extLst>
      <p:ext uri="{BB962C8B-B14F-4D97-AF65-F5344CB8AC3E}">
        <p14:creationId xmlns:p14="http://schemas.microsoft.com/office/powerpoint/2010/main" val="3243420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6B592-DE16-1486-6B05-A91656CF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Decolonising the curriculum - 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69D3D-0A67-B1EB-9BA7-49764AFE8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064" y="2019113"/>
            <a:ext cx="6763871" cy="1325563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GB" sz="3600"/>
              <a:t>What do you understand by decolonising the curriculum?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0E39A5-B586-25C3-3A37-6C08BD01EDAD}"/>
              </a:ext>
            </a:extLst>
          </p:cNvPr>
          <p:cNvSpPr txBox="1">
            <a:spLocks/>
          </p:cNvSpPr>
          <p:nvPr/>
        </p:nvSpPr>
        <p:spPr>
          <a:xfrm>
            <a:off x="2714063" y="4206875"/>
            <a:ext cx="6763872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/>
              <a:t>What does a decolonised curriculum look like?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81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98A81-01CB-5E73-8266-9E9EE3340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876" y="2025541"/>
            <a:ext cx="7176247" cy="1754155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GB" sz="3600"/>
              <a:t>What do you understand by inclusive teaching practices?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EC60BE-40C7-0E59-BC2E-6CF995BAC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Decolonising the curriculum - Qs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6F17C2-2D24-C575-DBEC-0660E351A132}"/>
              </a:ext>
            </a:extLst>
          </p:cNvPr>
          <p:cNvSpPr txBox="1">
            <a:spLocks/>
          </p:cNvSpPr>
          <p:nvPr/>
        </p:nvSpPr>
        <p:spPr>
          <a:xfrm>
            <a:off x="2068606" y="4001185"/>
            <a:ext cx="8054788" cy="175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buNone/>
            </a:pPr>
            <a:r>
              <a:rPr lang="en-GB" sz="3900"/>
              <a:t>What are examples of inclusive and non-inclusive teaching practices that you have come across?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32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9DB5-5F9B-F076-D6CA-1F299229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Decolonising the curriculum - 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E0457-2F9B-6A16-0AB9-7A9ACD27D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267" y="2554567"/>
            <a:ext cx="5533465" cy="22084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4000"/>
              <a:t>Within your course, what could be improved in terms of inclusivity?</a:t>
            </a:r>
          </a:p>
          <a:p>
            <a:pPr marL="0" indent="0">
              <a:lnSpc>
                <a:spcPct val="100000"/>
              </a:lnSpc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84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DB238-ADBE-BA93-B59A-45715B68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Decolonising the curriculum - resources</a:t>
            </a:r>
          </a:p>
        </p:txBody>
      </p:sp>
      <p:pic>
        <p:nvPicPr>
          <p:cNvPr id="7" name="Content Placeholder 6" descr="A close-up of a logo&#10;&#10;AI-generated content may be incorrect.">
            <a:extLst>
              <a:ext uri="{FF2B5EF4-FFF2-40B4-BE49-F238E27FC236}">
                <a16:creationId xmlns:a16="http://schemas.microsoft.com/office/drawing/2014/main" id="{71356441-4BEC-2D27-C263-D6F16CC3C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1690688"/>
            <a:ext cx="7249531" cy="255329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8E1648-A41C-D8D7-BFC1-AF93493DFF7A}"/>
              </a:ext>
            </a:extLst>
          </p:cNvPr>
          <p:cNvSpPr txBox="1"/>
          <p:nvPr/>
        </p:nvSpPr>
        <p:spPr>
          <a:xfrm>
            <a:off x="838200" y="1814589"/>
            <a:ext cx="2855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3"/>
              </a:rPr>
              <a:t>https://</a:t>
            </a:r>
            <a:r>
              <a:rPr lang="en-US" err="1">
                <a:hlinkClick r:id="rId3"/>
              </a:rPr>
              <a:t>www.bristol.ac.uk</a:t>
            </a:r>
            <a:r>
              <a:rPr lang="en-US">
                <a:hlinkClick r:id="rId3"/>
              </a:rPr>
              <a:t>/</a:t>
            </a:r>
            <a:r>
              <a:rPr lang="en-US" err="1">
                <a:hlinkClick r:id="rId3"/>
              </a:rPr>
              <a:t>bilt</a:t>
            </a:r>
            <a:r>
              <a:rPr lang="en-US">
                <a:hlinkClick r:id="rId3"/>
              </a:rPr>
              <a:t>/our-work-and-who-we-are/themes/</a:t>
            </a:r>
            <a:r>
              <a:rPr lang="en-US" err="1">
                <a:hlinkClick r:id="rId3"/>
              </a:rPr>
              <a:t>decolonising</a:t>
            </a:r>
            <a:r>
              <a:rPr lang="en-US">
                <a:hlinkClick r:id="rId3"/>
              </a:rPr>
              <a:t>-the-curriculum/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FD4392-FABF-BDFB-87E6-42730D672469}"/>
              </a:ext>
            </a:extLst>
          </p:cNvPr>
          <p:cNvSpPr txBox="1"/>
          <p:nvPr/>
        </p:nvSpPr>
        <p:spPr>
          <a:xfrm>
            <a:off x="1174169" y="5154046"/>
            <a:ext cx="97329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en-GB" sz="2400" b="0" i="0">
                <a:solidFill>
                  <a:srgbClr val="444340"/>
                </a:solidFill>
                <a:effectLst/>
                <a:latin typeface="Roboto" panose="02000000000000000000" pitchFamily="2" charset="0"/>
              </a:rPr>
              <a:t>Decolonising the Curriculum reading group </a:t>
            </a:r>
            <a:br>
              <a:rPr lang="en-GB" sz="2400" b="0" i="0">
                <a:solidFill>
                  <a:srgbClr val="444340"/>
                </a:solidFill>
                <a:effectLst/>
                <a:latin typeface="Roboto" panose="02000000000000000000" pitchFamily="2" charset="0"/>
              </a:rPr>
            </a:br>
            <a:r>
              <a:rPr lang="en-GB" sz="2400" b="0" i="0">
                <a:solidFill>
                  <a:srgbClr val="444340"/>
                </a:solidFill>
                <a:effectLst/>
                <a:latin typeface="Roboto" panose="02000000000000000000" pitchFamily="2" charset="0"/>
              </a:rPr>
              <a:t>– first session 10/11 between 12:30 – 13:30; </a:t>
            </a:r>
            <a:r>
              <a:rPr lang="en-GB" sz="2400" u="sng">
                <a:hlinkClick r:id="rId4"/>
              </a:rPr>
              <a:t>Book your ticket here </a:t>
            </a:r>
            <a:endParaRPr lang="en-GB" sz="2400" b="0" i="0">
              <a:solidFill>
                <a:srgbClr val="44434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F74901-C471-D284-DCD4-784D4DDE7CBD}"/>
              </a:ext>
            </a:extLst>
          </p:cNvPr>
          <p:cNvSpPr txBox="1"/>
          <p:nvPr/>
        </p:nvSpPr>
        <p:spPr>
          <a:xfrm>
            <a:off x="838200" y="4474815"/>
            <a:ext cx="8439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0" i="0">
                <a:solidFill>
                  <a:srgbClr val="216E95"/>
                </a:solidFill>
                <a:effectLst/>
                <a:latin typeface="Open Sans" panose="020B0606030504020204" pitchFamily="34" charset="0"/>
                <a:hlinkClick r:id="rId5"/>
              </a:rPr>
              <a:t>Mythbusting- decolonising the curriculum</a:t>
            </a:r>
            <a:r>
              <a:rPr lang="en-GB" sz="24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(BILT blog</a:t>
            </a:r>
            <a:r>
              <a:rPr lang="en-GB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E47D7D-5A89-6F1E-A58A-46970376F9ED}"/>
              </a:ext>
            </a:extLst>
          </p:cNvPr>
          <p:cNvSpPr txBox="1"/>
          <p:nvPr/>
        </p:nvSpPr>
        <p:spPr>
          <a:xfrm>
            <a:off x="838200" y="3612250"/>
            <a:ext cx="31416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u="none" strike="noStrike">
                <a:solidFill>
                  <a:srgbClr val="216E95"/>
                </a:solidFill>
                <a:effectLst/>
                <a:latin typeface="Open Sans" panose="020B0606030504020204" pitchFamily="34" charset="0"/>
                <a:hlinkClick r:id="rId6"/>
              </a:rPr>
              <a:t>Student</a:t>
            </a:r>
            <a:r>
              <a:rPr lang="en-GB" sz="2400" b="0" i="0" u="none" strike="noStrike">
                <a:solidFill>
                  <a:srgbClr val="216E9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u="none" strike="noStrike">
                <a:effectLst/>
                <a:latin typeface="Open Sans" panose="020B0606030504020204" pitchFamily="34" charset="0"/>
              </a:rPr>
              <a:t>survey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8902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9301-BADB-EFD3-1840-349873DFF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Edmond </a:t>
            </a:r>
            <a:r>
              <a:rPr lang="es-ES" err="1"/>
              <a:t>Albius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F54F3-B58B-CB41-304D-70F9FCADD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84576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</a:pPr>
            <a:r>
              <a:rPr lang="es-ES" sz="2000" err="1"/>
              <a:t>During</a:t>
            </a:r>
            <a:r>
              <a:rPr lang="es-ES" sz="2000"/>
              <a:t> </a:t>
            </a:r>
            <a:r>
              <a:rPr lang="es-ES" sz="2000" err="1"/>
              <a:t>Edmond’s</a:t>
            </a:r>
            <a:r>
              <a:rPr lang="es-ES" sz="2000"/>
              <a:t> </a:t>
            </a:r>
            <a:r>
              <a:rPr lang="es-ES" sz="2000" err="1"/>
              <a:t>upbringing</a:t>
            </a:r>
            <a:r>
              <a:rPr lang="es-ES" sz="2000"/>
              <a:t>, </a:t>
            </a:r>
            <a:r>
              <a:rPr lang="es-ES" sz="2000" err="1"/>
              <a:t>it</a:t>
            </a:r>
            <a:r>
              <a:rPr lang="es-ES" sz="2000"/>
              <a:t> </a:t>
            </a:r>
            <a:r>
              <a:rPr lang="es-ES" sz="2000" err="1"/>
              <a:t>was</a:t>
            </a:r>
            <a:r>
              <a:rPr lang="es-ES" sz="2000"/>
              <a:t> </a:t>
            </a:r>
            <a:r>
              <a:rPr lang="es-ES" sz="2000" err="1"/>
              <a:t>not</a:t>
            </a:r>
            <a:r>
              <a:rPr lang="es-ES" sz="2000"/>
              <a:t> </a:t>
            </a:r>
            <a:r>
              <a:rPr lang="es-ES" sz="2000" err="1"/>
              <a:t>possible</a:t>
            </a:r>
            <a:r>
              <a:rPr lang="es-ES" sz="2000"/>
              <a:t> </a:t>
            </a:r>
            <a:r>
              <a:rPr lang="es-ES" sz="2000" err="1"/>
              <a:t>to</a:t>
            </a:r>
            <a:r>
              <a:rPr lang="es-ES" sz="2000"/>
              <a:t> produce </a:t>
            </a:r>
            <a:r>
              <a:rPr lang="es-ES" sz="2000" err="1"/>
              <a:t>commercial</a:t>
            </a:r>
            <a:r>
              <a:rPr lang="es-ES" sz="2000"/>
              <a:t> </a:t>
            </a:r>
            <a:r>
              <a:rPr lang="es-ES" sz="2000" err="1"/>
              <a:t>amounts</a:t>
            </a:r>
            <a:r>
              <a:rPr lang="es-ES" sz="2000"/>
              <a:t> </a:t>
            </a:r>
            <a:r>
              <a:rPr lang="es-ES" sz="2000" err="1"/>
              <a:t>of</a:t>
            </a:r>
            <a:r>
              <a:rPr lang="es-ES" sz="2000"/>
              <a:t> </a:t>
            </a:r>
            <a:r>
              <a:rPr lang="es-ES" sz="2000" err="1"/>
              <a:t>vanilla</a:t>
            </a:r>
            <a:r>
              <a:rPr lang="es-ES" sz="2000"/>
              <a:t> </a:t>
            </a:r>
            <a:r>
              <a:rPr lang="es-ES" sz="2000" err="1"/>
              <a:t>due</a:t>
            </a:r>
            <a:r>
              <a:rPr lang="es-ES" sz="2000"/>
              <a:t> </a:t>
            </a:r>
            <a:r>
              <a:rPr lang="es-ES" sz="2000" err="1"/>
              <a:t>to</a:t>
            </a:r>
            <a:r>
              <a:rPr lang="es-ES" sz="2000"/>
              <a:t> </a:t>
            </a:r>
            <a:r>
              <a:rPr lang="es-ES" sz="2000" err="1"/>
              <a:t>its</a:t>
            </a:r>
            <a:r>
              <a:rPr lang="es-ES" sz="2000"/>
              <a:t> </a:t>
            </a:r>
            <a:r>
              <a:rPr lang="es-ES" sz="2000" err="1"/>
              <a:t>inability</a:t>
            </a:r>
            <a:r>
              <a:rPr lang="es-ES" sz="2000"/>
              <a:t> </a:t>
            </a:r>
            <a:r>
              <a:rPr lang="es-ES" sz="2000" err="1"/>
              <a:t>to</a:t>
            </a:r>
            <a:r>
              <a:rPr lang="es-ES" sz="2000"/>
              <a:t> </a:t>
            </a:r>
            <a:r>
              <a:rPr lang="es-ES" sz="2000" err="1"/>
              <a:t>self-pollinate</a:t>
            </a:r>
            <a:r>
              <a:rPr lang="es-ES" sz="2000"/>
              <a:t> and </a:t>
            </a:r>
            <a:r>
              <a:rPr lang="es-ES" sz="2000" err="1"/>
              <a:t>the</a:t>
            </a:r>
            <a:r>
              <a:rPr lang="es-ES" sz="2000"/>
              <a:t> </a:t>
            </a:r>
            <a:r>
              <a:rPr lang="es-ES" sz="2000" err="1"/>
              <a:t>rarity</a:t>
            </a:r>
            <a:r>
              <a:rPr lang="es-ES" sz="2000"/>
              <a:t> </a:t>
            </a:r>
            <a:r>
              <a:rPr lang="es-ES" sz="2000" err="1"/>
              <a:t>of</a:t>
            </a:r>
            <a:r>
              <a:rPr lang="es-ES" sz="2000"/>
              <a:t> </a:t>
            </a:r>
            <a:r>
              <a:rPr lang="es-ES" sz="2000" err="1"/>
              <a:t>its</a:t>
            </a:r>
            <a:r>
              <a:rPr lang="es-ES" sz="2000"/>
              <a:t> natural </a:t>
            </a:r>
            <a:r>
              <a:rPr lang="es-ES" sz="2000" err="1"/>
              <a:t>pollinators</a:t>
            </a:r>
            <a:r>
              <a:rPr lang="es-ES" sz="2000"/>
              <a:t>.</a:t>
            </a:r>
          </a:p>
          <a:p>
            <a:pPr marL="285750" indent="-285750">
              <a:lnSpc>
                <a:spcPct val="100000"/>
              </a:lnSpc>
            </a:pPr>
            <a:r>
              <a:rPr lang="es-ES" sz="2000"/>
              <a:t>At </a:t>
            </a:r>
            <a:r>
              <a:rPr lang="es-ES" sz="2000" b="1" err="1"/>
              <a:t>only</a:t>
            </a:r>
            <a:r>
              <a:rPr lang="es-ES" sz="2000" b="1"/>
              <a:t> 12 </a:t>
            </a:r>
            <a:r>
              <a:rPr lang="es-ES" sz="2000" b="1" err="1"/>
              <a:t>years</a:t>
            </a:r>
            <a:r>
              <a:rPr lang="es-ES" sz="2000" b="1"/>
              <a:t> </a:t>
            </a:r>
            <a:r>
              <a:rPr lang="es-ES" sz="2000" b="1" err="1"/>
              <a:t>old</a:t>
            </a:r>
            <a:r>
              <a:rPr lang="es-ES" sz="2000"/>
              <a:t>, Edmond </a:t>
            </a:r>
            <a:r>
              <a:rPr lang="es-ES" sz="2000" err="1"/>
              <a:t>was</a:t>
            </a:r>
            <a:r>
              <a:rPr lang="es-ES" sz="2000"/>
              <a:t> </a:t>
            </a:r>
            <a:r>
              <a:rPr lang="es-ES" sz="2000" err="1"/>
              <a:t>able</a:t>
            </a:r>
            <a:r>
              <a:rPr lang="es-ES" sz="2000"/>
              <a:t> </a:t>
            </a:r>
            <a:r>
              <a:rPr lang="es-ES" sz="2000" err="1"/>
              <a:t>to</a:t>
            </a:r>
            <a:r>
              <a:rPr lang="es-ES" sz="2000"/>
              <a:t> </a:t>
            </a:r>
            <a:r>
              <a:rPr lang="es-ES" sz="2000" err="1"/>
              <a:t>apply</a:t>
            </a:r>
            <a:r>
              <a:rPr lang="es-ES" sz="2000"/>
              <a:t> </a:t>
            </a:r>
            <a:r>
              <a:rPr lang="es-ES" sz="2000" err="1"/>
              <a:t>his</a:t>
            </a:r>
            <a:r>
              <a:rPr lang="es-ES" sz="2000"/>
              <a:t> </a:t>
            </a:r>
            <a:r>
              <a:rPr lang="es-ES" sz="2000" err="1"/>
              <a:t>knowledge</a:t>
            </a:r>
            <a:r>
              <a:rPr lang="es-ES" sz="2000"/>
              <a:t> </a:t>
            </a:r>
            <a:r>
              <a:rPr lang="es-ES" sz="2000" err="1"/>
              <a:t>of</a:t>
            </a:r>
            <a:r>
              <a:rPr lang="es-ES" sz="2000"/>
              <a:t> a </a:t>
            </a:r>
            <a:r>
              <a:rPr lang="es-ES" sz="2000" err="1"/>
              <a:t>method</a:t>
            </a:r>
            <a:r>
              <a:rPr lang="es-ES" sz="2000"/>
              <a:t> </a:t>
            </a:r>
            <a:r>
              <a:rPr lang="es-ES" sz="2000" err="1"/>
              <a:t>of</a:t>
            </a:r>
            <a:r>
              <a:rPr lang="es-ES" sz="2000"/>
              <a:t> </a:t>
            </a:r>
            <a:r>
              <a:rPr lang="es-ES" sz="2000" err="1"/>
              <a:t>hand-pollinating</a:t>
            </a:r>
            <a:r>
              <a:rPr lang="es-ES" sz="2000"/>
              <a:t> </a:t>
            </a:r>
            <a:r>
              <a:rPr lang="es-ES" sz="2000" err="1"/>
              <a:t>watermelon</a:t>
            </a:r>
            <a:r>
              <a:rPr lang="es-ES" sz="2000"/>
              <a:t> </a:t>
            </a:r>
            <a:r>
              <a:rPr lang="es-ES" sz="2000" err="1"/>
              <a:t>plants</a:t>
            </a:r>
            <a:r>
              <a:rPr lang="es-ES" sz="2000"/>
              <a:t> </a:t>
            </a:r>
            <a:r>
              <a:rPr lang="es-ES" sz="2000" err="1"/>
              <a:t>to</a:t>
            </a:r>
            <a:r>
              <a:rPr lang="es-ES" sz="2000"/>
              <a:t> </a:t>
            </a:r>
            <a:r>
              <a:rPr lang="es-ES" sz="2000" b="1" err="1"/>
              <a:t>hand-pollinate</a:t>
            </a:r>
            <a:r>
              <a:rPr lang="es-ES" sz="2000" b="1"/>
              <a:t> </a:t>
            </a:r>
            <a:r>
              <a:rPr lang="es-ES" sz="2000" b="1" err="1"/>
              <a:t>the</a:t>
            </a:r>
            <a:r>
              <a:rPr lang="es-ES" sz="2000" b="1"/>
              <a:t> </a:t>
            </a:r>
            <a:r>
              <a:rPr lang="es-ES" sz="2000" b="1" err="1"/>
              <a:t>vanilla</a:t>
            </a:r>
            <a:r>
              <a:rPr lang="es-ES" sz="2000" b="1"/>
              <a:t> </a:t>
            </a:r>
            <a:r>
              <a:rPr lang="es-ES" sz="2000" b="1" err="1"/>
              <a:t>plant</a:t>
            </a:r>
            <a:r>
              <a:rPr lang="es-ES" sz="2000"/>
              <a:t>.</a:t>
            </a:r>
          </a:p>
          <a:p>
            <a:pPr marL="285750" indent="-285750">
              <a:lnSpc>
                <a:spcPct val="100000"/>
              </a:lnSpc>
            </a:pPr>
            <a:r>
              <a:rPr lang="es-ES" sz="2000" err="1"/>
              <a:t>Edmond’s</a:t>
            </a:r>
            <a:r>
              <a:rPr lang="es-ES" sz="2000"/>
              <a:t> </a:t>
            </a:r>
            <a:r>
              <a:rPr lang="es-ES" sz="2000" err="1"/>
              <a:t>technique</a:t>
            </a:r>
            <a:r>
              <a:rPr lang="es-ES" sz="2000"/>
              <a:t> </a:t>
            </a:r>
            <a:r>
              <a:rPr lang="es-ES" sz="2000" b="1" err="1"/>
              <a:t>allowed</a:t>
            </a:r>
            <a:r>
              <a:rPr lang="es-ES" sz="2000" b="1"/>
              <a:t> </a:t>
            </a:r>
            <a:r>
              <a:rPr lang="es-ES" sz="2000" b="1" err="1"/>
              <a:t>vanilla</a:t>
            </a:r>
            <a:r>
              <a:rPr lang="es-ES" sz="2000" b="1"/>
              <a:t> </a:t>
            </a:r>
            <a:r>
              <a:rPr lang="es-ES" sz="2000" b="1" err="1"/>
              <a:t>production</a:t>
            </a:r>
            <a:r>
              <a:rPr lang="es-ES" sz="2000"/>
              <a:t> </a:t>
            </a:r>
            <a:r>
              <a:rPr lang="es-ES" sz="2000" err="1"/>
              <a:t>to</a:t>
            </a:r>
            <a:r>
              <a:rPr lang="es-ES" sz="2000"/>
              <a:t> boom </a:t>
            </a:r>
            <a:r>
              <a:rPr lang="es-ES" sz="2000" err="1"/>
              <a:t>on</a:t>
            </a:r>
            <a:r>
              <a:rPr lang="es-ES" sz="2000"/>
              <a:t> </a:t>
            </a:r>
            <a:r>
              <a:rPr lang="es-ES" sz="2000" err="1"/>
              <a:t>the</a:t>
            </a:r>
            <a:r>
              <a:rPr lang="es-ES" sz="2000"/>
              <a:t> </a:t>
            </a:r>
            <a:r>
              <a:rPr lang="es-ES" sz="2000" err="1"/>
              <a:t>island</a:t>
            </a:r>
            <a:r>
              <a:rPr lang="es-ES" sz="2000"/>
              <a:t> (</a:t>
            </a:r>
            <a:r>
              <a:rPr lang="es-ES" sz="2000" err="1"/>
              <a:t>modern-day</a:t>
            </a:r>
            <a:r>
              <a:rPr lang="es-ES" sz="2000"/>
              <a:t> </a:t>
            </a:r>
            <a:r>
              <a:rPr lang="es-ES" sz="2000" err="1"/>
              <a:t>Réunion</a:t>
            </a:r>
            <a:r>
              <a:rPr lang="es-ES" sz="2000"/>
              <a:t>) and be </a:t>
            </a:r>
            <a:r>
              <a:rPr lang="es-ES" sz="2000" b="1" err="1"/>
              <a:t>shared</a:t>
            </a:r>
            <a:r>
              <a:rPr lang="es-ES" sz="2000" b="1"/>
              <a:t> </a:t>
            </a:r>
            <a:r>
              <a:rPr lang="es-ES" sz="2000" b="1" err="1"/>
              <a:t>across</a:t>
            </a:r>
            <a:r>
              <a:rPr lang="es-ES" sz="2000" b="1"/>
              <a:t> </a:t>
            </a:r>
            <a:r>
              <a:rPr lang="es-ES" sz="2000" b="1" err="1"/>
              <a:t>the</a:t>
            </a:r>
            <a:r>
              <a:rPr lang="es-ES" sz="2000" b="1"/>
              <a:t> </a:t>
            </a:r>
            <a:r>
              <a:rPr lang="es-ES" sz="2000" b="1" err="1"/>
              <a:t>globe</a:t>
            </a:r>
            <a:r>
              <a:rPr lang="es-ES" sz="2000"/>
              <a:t>. </a:t>
            </a:r>
          </a:p>
          <a:p>
            <a:pPr marL="285750" indent="-285750">
              <a:lnSpc>
                <a:spcPct val="100000"/>
              </a:lnSpc>
            </a:pPr>
            <a:r>
              <a:rPr lang="es-ES" sz="2000"/>
              <a:t>He </a:t>
            </a:r>
            <a:r>
              <a:rPr lang="es-ES" sz="2000" b="1" err="1"/>
              <a:t>did</a:t>
            </a:r>
            <a:r>
              <a:rPr lang="es-ES" sz="2000" b="1"/>
              <a:t> </a:t>
            </a:r>
            <a:r>
              <a:rPr lang="es-ES" sz="2000" b="1" err="1"/>
              <a:t>not</a:t>
            </a:r>
            <a:r>
              <a:rPr lang="es-ES" sz="2000" b="1"/>
              <a:t> </a:t>
            </a:r>
            <a:r>
              <a:rPr lang="es-ES" sz="2000" b="1" err="1"/>
              <a:t>receive</a:t>
            </a:r>
            <a:r>
              <a:rPr lang="es-ES" sz="2000" b="1"/>
              <a:t> </a:t>
            </a:r>
            <a:r>
              <a:rPr lang="es-ES" sz="2000" b="1" err="1"/>
              <a:t>monetary</a:t>
            </a:r>
            <a:r>
              <a:rPr lang="es-ES" sz="2000" b="1"/>
              <a:t> </a:t>
            </a:r>
            <a:r>
              <a:rPr lang="es-ES" sz="2000" b="1" err="1"/>
              <a:t>recognition</a:t>
            </a:r>
            <a:r>
              <a:rPr lang="es-ES" sz="2000"/>
              <a:t> </a:t>
            </a:r>
            <a:r>
              <a:rPr lang="es-ES" sz="2000" err="1"/>
              <a:t>for</a:t>
            </a:r>
            <a:r>
              <a:rPr lang="es-ES" sz="2000"/>
              <a:t> </a:t>
            </a:r>
            <a:r>
              <a:rPr lang="es-ES" sz="2000" err="1"/>
              <a:t>his</a:t>
            </a:r>
            <a:r>
              <a:rPr lang="es-ES" sz="2000"/>
              <a:t> </a:t>
            </a:r>
            <a:r>
              <a:rPr lang="es-ES" sz="2000" err="1"/>
              <a:t>ingenious</a:t>
            </a:r>
            <a:r>
              <a:rPr lang="es-ES" sz="2000"/>
              <a:t> </a:t>
            </a:r>
            <a:r>
              <a:rPr lang="es-ES" sz="2000" err="1"/>
              <a:t>contribution</a:t>
            </a:r>
            <a:r>
              <a:rPr lang="es-ES" sz="2000"/>
              <a:t> </a:t>
            </a:r>
            <a:r>
              <a:rPr lang="es-ES" sz="2000" err="1"/>
              <a:t>during</a:t>
            </a:r>
            <a:r>
              <a:rPr lang="es-ES" sz="2000"/>
              <a:t> </a:t>
            </a:r>
            <a:r>
              <a:rPr lang="es-ES" sz="2000" err="1"/>
              <a:t>his</a:t>
            </a:r>
            <a:r>
              <a:rPr lang="es-ES" sz="2000"/>
              <a:t> </a:t>
            </a:r>
            <a:r>
              <a:rPr lang="es-ES" sz="2000" err="1"/>
              <a:t>lifetime</a:t>
            </a:r>
            <a:r>
              <a:rPr lang="es-ES" sz="2000"/>
              <a:t>, </a:t>
            </a:r>
            <a:r>
              <a:rPr lang="es-ES" sz="2000" err="1"/>
              <a:t>dying</a:t>
            </a:r>
            <a:r>
              <a:rPr lang="es-ES" sz="2000"/>
              <a:t> in </a:t>
            </a:r>
            <a:r>
              <a:rPr lang="es-ES" sz="2000" err="1"/>
              <a:t>poverty</a:t>
            </a:r>
            <a:r>
              <a:rPr lang="es-ES" sz="2000"/>
              <a:t> at 51.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08284-AA3E-40BF-E4C6-BC570A458EF0}"/>
              </a:ext>
            </a:extLst>
          </p:cNvPr>
          <p:cNvSpPr txBox="1"/>
          <p:nvPr/>
        </p:nvSpPr>
        <p:spPr>
          <a:xfrm>
            <a:off x="4590772" y="597019"/>
            <a:ext cx="21873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500" err="1"/>
              <a:t>Horticulturist</a:t>
            </a:r>
            <a:r>
              <a:rPr lang="es-ES" sz="2500"/>
              <a:t> &amp; </a:t>
            </a:r>
            <a:r>
              <a:rPr lang="es-ES" sz="2500" err="1"/>
              <a:t>botanist</a:t>
            </a:r>
            <a:r>
              <a:rPr lang="es-ES" sz="2500"/>
              <a:t> </a:t>
            </a:r>
            <a:endParaRPr lang="en-US" sz="250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05EAE42-3689-DEFA-659B-F1845FD40E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09"/>
          <a:stretch>
            <a:fillRect/>
          </a:stretch>
        </p:blipFill>
        <p:spPr>
          <a:xfrm>
            <a:off x="7422776" y="365125"/>
            <a:ext cx="3066771" cy="3925984"/>
          </a:xfrm>
          <a:prstGeom prst="rect">
            <a:avLst/>
          </a:prstGeom>
        </p:spPr>
      </p:pic>
      <p:pic>
        <p:nvPicPr>
          <p:cNvPr id="7" name="Marcador de contenido 10" descr="Imagen en blanco y negro de una persona&#10;&#10;El contenido generado por IA puede ser incorrecto.">
            <a:extLst>
              <a:ext uri="{FF2B5EF4-FFF2-40B4-BE49-F238E27FC236}">
                <a16:creationId xmlns:a16="http://schemas.microsoft.com/office/drawing/2014/main" id="{726A9F48-AA9C-F982-7D7E-402DFF1D9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017" y="2141537"/>
            <a:ext cx="2663059" cy="4351338"/>
          </a:xfrm>
          <a:prstGeom prst="rect">
            <a:avLst/>
          </a:prstGeom>
        </p:spPr>
      </p:pic>
      <p:sp>
        <p:nvSpPr>
          <p:cNvPr id="8" name="CuadroTexto 14">
            <a:extLst>
              <a:ext uri="{FF2B5EF4-FFF2-40B4-BE49-F238E27FC236}">
                <a16:creationId xmlns:a16="http://schemas.microsoft.com/office/drawing/2014/main" id="{74B8AE50-0266-A972-30B2-D0498875D61C}"/>
              </a:ext>
            </a:extLst>
          </p:cNvPr>
          <p:cNvSpPr txBox="1"/>
          <p:nvPr/>
        </p:nvSpPr>
        <p:spPr>
          <a:xfrm>
            <a:off x="838200" y="1327867"/>
            <a:ext cx="18691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/>
              <a:t>1829 - 1880</a:t>
            </a:r>
          </a:p>
        </p:txBody>
      </p:sp>
    </p:spTree>
    <p:extLst>
      <p:ext uri="{BB962C8B-B14F-4D97-AF65-F5344CB8AC3E}">
        <p14:creationId xmlns:p14="http://schemas.microsoft.com/office/powerpoint/2010/main" val="210651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F795B-C776-4036-BDCA-F2E05D3AF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28" y="1520824"/>
            <a:ext cx="11210365" cy="503237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GB" sz="7200">
                <a:hlinkClick r:id="rId2"/>
              </a:rPr>
              <a:t>Decolonisation of the curriculum – a conversation</a:t>
            </a:r>
            <a:r>
              <a:rPr lang="en-GB" sz="7200"/>
              <a:t>, Dr Katherine Haxton, Dr Neil Williams, Dr Caroline </a:t>
            </a:r>
            <a:r>
              <a:rPr lang="en-GB" sz="7200" err="1"/>
              <a:t>Garaway</a:t>
            </a:r>
            <a:r>
              <a:rPr lang="en-GB" sz="7200"/>
              <a:t> and Anne </a:t>
            </a:r>
            <a:r>
              <a:rPr lang="en-GB" sz="7200" err="1"/>
              <a:t>Kimunguyi</a:t>
            </a:r>
            <a:r>
              <a:rPr lang="en-GB" sz="7200"/>
              <a:t> - </a:t>
            </a:r>
            <a:r>
              <a:rPr lang="en-GB" sz="7200" i="1"/>
              <a:t>2016 Staff Development Forum</a:t>
            </a:r>
            <a:endParaRPr lang="en-GB" sz="7200"/>
          </a:p>
          <a:p>
            <a:pPr>
              <a:lnSpc>
                <a:spcPct val="110000"/>
              </a:lnSpc>
            </a:pPr>
            <a:r>
              <a:rPr lang="en-GB" sz="7200">
                <a:hlinkClick r:id="rId3"/>
              </a:rPr>
              <a:t>#CommunicationSoWhite.</a:t>
            </a:r>
            <a:r>
              <a:rPr lang="en-GB" sz="7200"/>
              <a:t> Paula </a:t>
            </a:r>
            <a:r>
              <a:rPr lang="en-GB" sz="7200" err="1"/>
              <a:t>Chakravartty</a:t>
            </a:r>
            <a:r>
              <a:rPr lang="en-GB" sz="7200"/>
              <a:t>, Rachel Kuo, Victoria Grubbs, Charlton McIlwain - Journal of Communication, 2018. 68(2): p. 254-266.</a:t>
            </a:r>
          </a:p>
          <a:p>
            <a:pPr>
              <a:lnSpc>
                <a:spcPct val="110000"/>
              </a:lnSpc>
            </a:pPr>
            <a:r>
              <a:rPr lang="en-GB" sz="7200">
                <a:hlinkClick r:id="rId4"/>
              </a:rPr>
              <a:t>Grappling with racism as foundational practice of science teaching</a:t>
            </a:r>
            <a:r>
              <a:rPr lang="en-GB" sz="7200"/>
              <a:t>. Manali J. Sheth - Science Education, 2009. 103: 37-60.</a:t>
            </a:r>
          </a:p>
          <a:p>
            <a:pPr>
              <a:lnSpc>
                <a:spcPct val="110000"/>
              </a:lnSpc>
            </a:pPr>
            <a:r>
              <a:rPr lang="en-GB" sz="7200">
                <a:hlinkClick r:id="rId5"/>
              </a:rPr>
              <a:t>On reporting scientific and racial history. </a:t>
            </a:r>
            <a:r>
              <a:rPr lang="en-GB" sz="7200"/>
              <a:t>Rae Wynn-Grant - Science, 2019. Vol. 365, 6459, pp. 1256-1257</a:t>
            </a:r>
          </a:p>
          <a:p>
            <a:pPr>
              <a:lnSpc>
                <a:spcPct val="110000"/>
              </a:lnSpc>
            </a:pPr>
            <a:r>
              <a:rPr lang="en-GB" sz="7200"/>
              <a:t>Superior: The Return of Race Science. </a:t>
            </a:r>
            <a:r>
              <a:rPr lang="en-GB" sz="7200">
                <a:hlinkClick r:id="rId6"/>
              </a:rPr>
              <a:t>Angela Saini </a:t>
            </a:r>
            <a:r>
              <a:rPr lang="en-GB" sz="7200"/>
              <a:t>2019 - Charting the infiltration of Race Science into the mainstream</a:t>
            </a:r>
          </a:p>
          <a:p>
            <a:pPr>
              <a:lnSpc>
                <a:spcPct val="110000"/>
              </a:lnSpc>
            </a:pPr>
            <a:r>
              <a:rPr lang="en-GB" sz="7200">
                <a:hlinkClick r:id="rId7"/>
              </a:rPr>
              <a:t>Decolonising the science curriculum in England:</a:t>
            </a:r>
            <a:r>
              <a:rPr lang="en-GB" sz="7200"/>
              <a:t> Bringing decolonial science and technology studies to secondary education. </a:t>
            </a:r>
            <a:r>
              <a:rPr lang="en-GB" sz="7200" err="1"/>
              <a:t>Haira</a:t>
            </a:r>
            <a:r>
              <a:rPr lang="en-GB" sz="7200"/>
              <a:t> Emanuela Gandolfi - 2021, British Educational Research Association Journal</a:t>
            </a:r>
          </a:p>
          <a:p>
            <a:pPr>
              <a:lnSpc>
                <a:spcPct val="110000"/>
              </a:lnSpc>
            </a:pPr>
            <a:r>
              <a:rPr lang="en-GB" sz="7200">
                <a:hlinkClick r:id="rId8"/>
              </a:rPr>
              <a:t>Understanding our eugenic past to take steps towards scientific accountability</a:t>
            </a:r>
            <a:r>
              <a:rPr lang="en-GB" sz="7200"/>
              <a:t>. Rori Rohlfs - 2020, Genes to Genomes</a:t>
            </a:r>
          </a:p>
          <a:p>
            <a:pPr>
              <a:lnSpc>
                <a:spcPct val="110000"/>
              </a:lnSpc>
            </a:pPr>
            <a:r>
              <a:rPr lang="en-GB" sz="7200">
                <a:hlinkClick r:id="rId9"/>
              </a:rPr>
              <a:t>The geography of publishing in the Anthropocene.</a:t>
            </a:r>
            <a:r>
              <a:rPr lang="en-GB" sz="7200"/>
              <a:t> Megan A. Hazlett, Kate M. Henderson, Ilana F. Zeitzer, Joshua A. Drew - Conservation Science and Practice, 2020. 2(10): p. 11.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38706-16F0-C99E-76AD-D1B6F4B5D091}"/>
              </a:ext>
            </a:extLst>
          </p:cNvPr>
          <p:cNvSpPr txBox="1"/>
          <p:nvPr/>
        </p:nvSpPr>
        <p:spPr>
          <a:xfrm>
            <a:off x="527328" y="653167"/>
            <a:ext cx="59570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>
                <a:hlinkClick r:id="rId10"/>
              </a:rPr>
              <a:t>https://www.bristol.ac.uk/bilt/our-work-and-who-we-are/themes/decolonising-the-curriculum/subject-specific-resources/</a:t>
            </a:r>
            <a:endParaRPr lang="en-US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590271-08E5-7CAB-3AC5-FBC30395EA9B}"/>
              </a:ext>
            </a:extLst>
          </p:cNvPr>
          <p:cNvSpPr txBox="1"/>
          <p:nvPr/>
        </p:nvSpPr>
        <p:spPr>
          <a:xfrm>
            <a:off x="6059488" y="591612"/>
            <a:ext cx="52943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GB" sz="3200">
                <a:hlinkClick r:id="rId11"/>
              </a:rPr>
              <a:t>Faculty of Life Sciences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3967756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6B0455-A057-A944-BDC3-997EB0E347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Thanks for taking part!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31B0BA3-AB6E-3DAC-B061-D761926214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We hope you enjoyed and learnt something new.</a:t>
            </a:r>
          </a:p>
        </p:txBody>
      </p:sp>
    </p:spTree>
    <p:extLst>
      <p:ext uri="{BB962C8B-B14F-4D97-AF65-F5344CB8AC3E}">
        <p14:creationId xmlns:p14="http://schemas.microsoft.com/office/powerpoint/2010/main" val="258409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0F219-5764-330E-7894-8C1B9FDA1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George Washington Carver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A9598-1EFA-703E-3577-8871382A9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72843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ea typeface="+mn-lt"/>
                <a:cs typeface="+mn-lt"/>
              </a:rPr>
              <a:t>Revolutionised farming in the American South.</a:t>
            </a:r>
          </a:p>
          <a:p>
            <a:pPr>
              <a:lnSpc>
                <a:spcPct val="100000"/>
              </a:lnSpc>
            </a:pPr>
            <a:r>
              <a:rPr lang="en-US" sz="2000">
                <a:ea typeface="+mn-lt"/>
                <a:cs typeface="+mn-lt"/>
              </a:rPr>
              <a:t>Promoted </a:t>
            </a:r>
            <a:r>
              <a:rPr lang="en-US" sz="2000" b="1">
                <a:ea typeface="+mn-lt"/>
                <a:cs typeface="+mn-lt"/>
              </a:rPr>
              <a:t>crop rotation</a:t>
            </a:r>
            <a:r>
              <a:rPr lang="en-US" sz="2000">
                <a:ea typeface="+mn-lt"/>
                <a:cs typeface="+mn-lt"/>
              </a:rPr>
              <a:t> and introduced </a:t>
            </a:r>
            <a:r>
              <a:rPr lang="en-US" sz="2000" b="1">
                <a:ea typeface="+mn-lt"/>
                <a:cs typeface="+mn-lt"/>
              </a:rPr>
              <a:t>peanuts, sweet potatoes, and soybeans</a:t>
            </a:r>
            <a:r>
              <a:rPr lang="en-US" sz="2000">
                <a:ea typeface="+mn-lt"/>
                <a:cs typeface="+mn-lt"/>
              </a:rPr>
              <a:t> to restore soil fertility.</a:t>
            </a:r>
          </a:p>
          <a:p>
            <a:pPr>
              <a:lnSpc>
                <a:spcPct val="100000"/>
              </a:lnSpc>
            </a:pPr>
            <a:r>
              <a:rPr lang="en-US" sz="2000">
                <a:ea typeface="+mn-lt"/>
                <a:cs typeface="+mn-lt"/>
              </a:rPr>
              <a:t>Developed </a:t>
            </a:r>
            <a:r>
              <a:rPr lang="en-US" sz="2000" b="1">
                <a:ea typeface="+mn-lt"/>
                <a:cs typeface="+mn-lt"/>
              </a:rPr>
              <a:t>hundreds of products</a:t>
            </a:r>
            <a:r>
              <a:rPr lang="en-US" sz="2000">
                <a:ea typeface="+mn-lt"/>
                <a:cs typeface="+mn-lt"/>
              </a:rPr>
              <a:t> from these crops, including dyes, plastics, and soaps.</a:t>
            </a:r>
            <a:endParaRPr lang="en-US" sz="2000"/>
          </a:p>
          <a:p>
            <a:pPr>
              <a:lnSpc>
                <a:spcPct val="100000"/>
              </a:lnSpc>
            </a:pPr>
            <a:r>
              <a:rPr lang="en-US" sz="2000">
                <a:ea typeface="+mn-lt"/>
                <a:cs typeface="+mn-lt"/>
              </a:rPr>
              <a:t>Worked at </a:t>
            </a:r>
            <a:r>
              <a:rPr lang="en-US" sz="2000" b="1">
                <a:ea typeface="+mn-lt"/>
                <a:cs typeface="+mn-lt"/>
              </a:rPr>
              <a:t>Tuskegee Institute</a:t>
            </a:r>
            <a:r>
              <a:rPr lang="en-US" sz="2000">
                <a:ea typeface="+mn-lt"/>
                <a:cs typeface="+mn-lt"/>
              </a:rPr>
              <a:t>, advancing education and sustainability for rural communities.</a:t>
            </a:r>
          </a:p>
          <a:p>
            <a:pPr>
              <a:lnSpc>
                <a:spcPct val="100000"/>
              </a:lnSpc>
            </a:pPr>
            <a:r>
              <a:rPr lang="en-US" sz="2000">
                <a:ea typeface="+mn-lt"/>
                <a:cs typeface="+mn-lt"/>
              </a:rPr>
              <a:t>Remembered as “</a:t>
            </a:r>
            <a:r>
              <a:rPr lang="en-US" sz="2000" b="1">
                <a:ea typeface="+mn-lt"/>
                <a:cs typeface="+mn-lt"/>
              </a:rPr>
              <a:t>The Peanut Man</a:t>
            </a:r>
            <a:r>
              <a:rPr lang="en-US" sz="2000">
                <a:ea typeface="+mn-lt"/>
                <a:cs typeface="+mn-lt"/>
              </a:rPr>
              <a:t>” and a pioneer in agricultural chemistry and environmental stewardship.</a:t>
            </a:r>
          </a:p>
          <a:p>
            <a:pPr>
              <a:lnSpc>
                <a:spcPct val="100000"/>
              </a:lnSpc>
            </a:pPr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762596-C093-6B91-71DF-083E661AE9CD}"/>
              </a:ext>
            </a:extLst>
          </p:cNvPr>
          <p:cNvSpPr txBox="1"/>
          <p:nvPr/>
        </p:nvSpPr>
        <p:spPr>
          <a:xfrm>
            <a:off x="7091900" y="789379"/>
            <a:ext cx="45221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ea typeface="+mn-lt"/>
                <a:cs typeface="+mn-lt"/>
              </a:rPr>
              <a:t>Agricultural scientist &amp; inventor </a:t>
            </a:r>
            <a:endParaRPr lang="en-US" sz="2500"/>
          </a:p>
        </p:txBody>
      </p:sp>
      <p:pic>
        <p:nvPicPr>
          <p:cNvPr id="7" name="Picture 6" descr="George Washington Carver | Science History Institute">
            <a:extLst>
              <a:ext uri="{FF2B5EF4-FFF2-40B4-BE49-F238E27FC236}">
                <a16:creationId xmlns:a16="http://schemas.microsoft.com/office/drawing/2014/main" id="{E0BC2BF8-5A77-0E81-9579-41A9CEE0A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676" y="1690686"/>
            <a:ext cx="4803414" cy="32623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5BB663-0F77-EFC1-8C11-4B6E2190F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356" y="5077172"/>
            <a:ext cx="1591734" cy="11390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CDDB04-0BF8-4227-EA87-5989CC946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5223" y="5077172"/>
            <a:ext cx="1617133" cy="1145043"/>
          </a:xfrm>
          <a:prstGeom prst="rect">
            <a:avLst/>
          </a:prstGeom>
        </p:spPr>
      </p:pic>
      <p:pic>
        <p:nvPicPr>
          <p:cNvPr id="10" name="Picture 9" descr="Elevate Your Plate: Recipes with Organic Soybeans - Be Still Farms- Real,  Fine Organics">
            <a:extLst>
              <a:ext uri="{FF2B5EF4-FFF2-40B4-BE49-F238E27FC236}">
                <a16:creationId xmlns:a16="http://schemas.microsoft.com/office/drawing/2014/main" id="{C89AFE8C-A630-B16F-6F0E-CCC05A730C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869" r="-658" b="1031"/>
          <a:stretch>
            <a:fillRect/>
          </a:stretch>
        </p:blipFill>
        <p:spPr>
          <a:xfrm>
            <a:off x="6810675" y="5077172"/>
            <a:ext cx="1619947" cy="11512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A38B80-5D2D-E823-6E7A-7D23F813E4A5}"/>
              </a:ext>
            </a:extLst>
          </p:cNvPr>
          <p:cNvSpPr txBox="1"/>
          <p:nvPr/>
        </p:nvSpPr>
        <p:spPr>
          <a:xfrm>
            <a:off x="838200" y="1297476"/>
            <a:ext cx="41447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F1F1F"/>
                </a:solidFill>
                <a:ea typeface="+mn-lt"/>
                <a:cs typeface="+mn-lt"/>
              </a:rPr>
              <a:t>1864 - 1943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090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26527-79A6-7D40-78B0-4FE5901B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Ernest Everett Just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AA2F-24C9-C561-2C1E-68528FB1A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391"/>
            <a:ext cx="7231989" cy="445677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ea typeface="+mn-lt"/>
                <a:cs typeface="+mn-lt"/>
              </a:rPr>
              <a:t>Celebrated for his careful studies of </a:t>
            </a:r>
            <a:r>
              <a:rPr lang="en-US" sz="2000" b="1">
                <a:ea typeface="+mn-lt"/>
                <a:cs typeface="+mn-lt"/>
              </a:rPr>
              <a:t>fertilisation, cell division and development of marine invertebrate eggs</a:t>
            </a:r>
            <a:r>
              <a:rPr lang="en-US" sz="2000">
                <a:ea typeface="+mn-lt"/>
                <a:cs typeface="+mn-lt"/>
              </a:rPr>
              <a:t>. </a:t>
            </a:r>
            <a:endParaRPr lang="en-US" sz="2000"/>
          </a:p>
          <a:p>
            <a:pPr>
              <a:lnSpc>
                <a:spcPct val="120000"/>
              </a:lnSpc>
            </a:pPr>
            <a:r>
              <a:rPr lang="en-US" sz="2000">
                <a:ea typeface="+mn-lt"/>
                <a:cs typeface="+mn-lt"/>
              </a:rPr>
              <a:t>Championed studying </a:t>
            </a:r>
            <a:r>
              <a:rPr lang="en-US" sz="2000" b="1">
                <a:ea typeface="+mn-lt"/>
                <a:cs typeface="+mn-lt"/>
              </a:rPr>
              <a:t>cells in their natural environment</a:t>
            </a:r>
            <a:r>
              <a:rPr lang="en-US" sz="2000">
                <a:ea typeface="+mn-lt"/>
                <a:cs typeface="+mn-lt"/>
              </a:rPr>
              <a:t>, emphasising the role of the </a:t>
            </a:r>
            <a:r>
              <a:rPr lang="en-US" sz="2000" b="1">
                <a:ea typeface="+mn-lt"/>
                <a:cs typeface="+mn-lt"/>
              </a:rPr>
              <a:t>cell surface</a:t>
            </a:r>
            <a:r>
              <a:rPr lang="en-US" sz="2000">
                <a:ea typeface="+mn-lt"/>
                <a:cs typeface="+mn-lt"/>
              </a:rPr>
              <a:t> (cortex) and the “normality” of eggs in development. </a:t>
            </a:r>
            <a:endParaRPr lang="en-US" sz="2000"/>
          </a:p>
          <a:p>
            <a:pPr>
              <a:lnSpc>
                <a:spcPct val="120000"/>
              </a:lnSpc>
            </a:pPr>
            <a:r>
              <a:rPr lang="en-US" sz="2000">
                <a:ea typeface="+mn-lt"/>
                <a:cs typeface="+mn-lt"/>
              </a:rPr>
              <a:t>Authored influential works such as </a:t>
            </a:r>
            <a:r>
              <a:rPr lang="en-US" sz="2000" b="1" i="1">
                <a:ea typeface="+mn-lt"/>
                <a:cs typeface="+mn-lt"/>
              </a:rPr>
              <a:t>Basic Methods for Experiments on Eggs of Marine Mammals</a:t>
            </a:r>
            <a:r>
              <a:rPr lang="en-US" sz="2000">
                <a:ea typeface="+mn-lt"/>
                <a:cs typeface="+mn-lt"/>
              </a:rPr>
              <a:t> (1922) and </a:t>
            </a:r>
            <a:r>
              <a:rPr lang="en-US" sz="2000" b="1" i="1">
                <a:ea typeface="+mn-lt"/>
                <a:cs typeface="+mn-lt"/>
              </a:rPr>
              <a:t>Biology of the Cell Surface</a:t>
            </a:r>
            <a:r>
              <a:rPr lang="en-US" sz="2000">
                <a:ea typeface="+mn-lt"/>
                <a:cs typeface="+mn-lt"/>
              </a:rPr>
              <a:t> (1939).</a:t>
            </a:r>
            <a:endParaRPr lang="en-US" sz="2000"/>
          </a:p>
          <a:p>
            <a:pPr>
              <a:lnSpc>
                <a:spcPct val="120000"/>
              </a:lnSpc>
            </a:pPr>
            <a:r>
              <a:rPr lang="en-US" sz="2000">
                <a:ea typeface="+mn-lt"/>
                <a:cs typeface="+mn-lt"/>
              </a:rPr>
              <a:t>Despite racial barriers in the U.S., he gained international </a:t>
            </a:r>
            <a:r>
              <a:rPr lang="en-US" sz="2000" b="1">
                <a:ea typeface="+mn-lt"/>
                <a:cs typeface="+mn-lt"/>
              </a:rPr>
              <a:t>recognition and worked extensively in Europe</a:t>
            </a:r>
            <a:r>
              <a:rPr lang="en-US" sz="2000">
                <a:ea typeface="+mn-lt"/>
                <a:cs typeface="+mn-lt"/>
              </a:rPr>
              <a:t>, leaving a lasting legacy in </a:t>
            </a:r>
            <a:r>
              <a:rPr lang="en-US" sz="2000" b="1">
                <a:ea typeface="+mn-lt"/>
                <a:cs typeface="+mn-lt"/>
              </a:rPr>
              <a:t>cell biology and embryology</a:t>
            </a:r>
            <a:r>
              <a:rPr lang="en-US" sz="2000">
                <a:ea typeface="+mn-lt"/>
                <a:cs typeface="+mn-lt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BA79BE-E63F-F9E0-5B7B-5C50DCCADE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483"/>
          <a:stretch>
            <a:fillRect/>
          </a:stretch>
        </p:blipFill>
        <p:spPr>
          <a:xfrm>
            <a:off x="8902361" y="500798"/>
            <a:ext cx="2928388" cy="2050859"/>
          </a:xfrm>
          <a:prstGeom prst="rect">
            <a:avLst/>
          </a:prstGeom>
        </p:spPr>
      </p:pic>
      <p:pic>
        <p:nvPicPr>
          <p:cNvPr id="5" name="Picture 4" descr="Ernest Everett Just (1883-1941) | BlackPast.org">
            <a:extLst>
              <a:ext uri="{FF2B5EF4-FFF2-40B4-BE49-F238E27FC236}">
                <a16:creationId xmlns:a16="http://schemas.microsoft.com/office/drawing/2014/main" id="{27D7522D-1CCB-3DCA-DD37-D7CE734A3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687" y="2687330"/>
            <a:ext cx="2734213" cy="36160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4A7DDE-96FD-D315-A0E8-10318FDBD758}"/>
              </a:ext>
            </a:extLst>
          </p:cNvPr>
          <p:cNvSpPr txBox="1"/>
          <p:nvPr/>
        </p:nvSpPr>
        <p:spPr>
          <a:xfrm>
            <a:off x="10661905" y="2619627"/>
            <a:ext cx="129460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>
                <a:solidFill>
                  <a:srgbClr val="1F1F1F"/>
                </a:solidFill>
                <a:ea typeface="+mn-lt"/>
                <a:cs typeface="+mn-lt"/>
              </a:rPr>
              <a:t>Adult forms of marine invertebrates.</a:t>
            </a:r>
            <a:endParaRPr lang="en-US" sz="1400">
              <a:solidFill>
                <a:srgbClr val="1F1F1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1CBFA5-DA26-D4C3-82AD-2A470C70CD9B}"/>
              </a:ext>
            </a:extLst>
          </p:cNvPr>
          <p:cNvSpPr txBox="1"/>
          <p:nvPr/>
        </p:nvSpPr>
        <p:spPr>
          <a:xfrm>
            <a:off x="838200" y="1297476"/>
            <a:ext cx="41447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F1F1F"/>
                </a:solidFill>
                <a:ea typeface="+mn-lt"/>
                <a:cs typeface="+mn-lt"/>
              </a:rPr>
              <a:t>1883 - 1941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91A845-2456-553D-8BD5-405FDAD0282A}"/>
              </a:ext>
            </a:extLst>
          </p:cNvPr>
          <p:cNvSpPr txBox="1"/>
          <p:nvPr/>
        </p:nvSpPr>
        <p:spPr>
          <a:xfrm>
            <a:off x="5316691" y="789379"/>
            <a:ext cx="31087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ea typeface="+mn-lt"/>
                <a:cs typeface="+mn-lt"/>
              </a:rPr>
              <a:t>Biologist &amp; educator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1807774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214B8-3A35-6D55-E090-88C3D367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99360" cy="1325563"/>
          </a:xfrm>
        </p:spPr>
        <p:txBody>
          <a:bodyPr/>
          <a:lstStyle/>
          <a:p>
            <a:r>
              <a:rPr lang="en-US"/>
              <a:t>Alice Ball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A1C72-93B7-0F40-28FD-8BAE6B0C2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704"/>
            <a:ext cx="6940184" cy="4687171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8000"/>
              <a:t>Revolutionised the </a:t>
            </a:r>
            <a:r>
              <a:rPr lang="en-US" sz="8000" b="1"/>
              <a:t>first treatment for Leprosy</a:t>
            </a:r>
            <a:r>
              <a:rPr lang="en-US" sz="8000"/>
              <a:t>, in the form of injectable chaulmoogra oil. </a:t>
            </a:r>
          </a:p>
          <a:p>
            <a:pPr>
              <a:lnSpc>
                <a:spcPct val="120000"/>
              </a:lnSpc>
            </a:pPr>
            <a:r>
              <a:rPr lang="en-US" sz="8000"/>
              <a:t>In 1916, she developed the </a:t>
            </a:r>
            <a:r>
              <a:rPr lang="en-US" sz="8000" b="1"/>
              <a:t>"Ball Method" </a:t>
            </a:r>
            <a:r>
              <a:rPr lang="en-US" sz="8000"/>
              <a:t>- improving bioavailability of the oil by extracting ethyl esters from the fatty acids, thus making it water-soluble. </a:t>
            </a:r>
          </a:p>
          <a:p>
            <a:pPr>
              <a:lnSpc>
                <a:spcPct val="120000"/>
              </a:lnSpc>
            </a:pPr>
            <a:r>
              <a:rPr lang="en-US" sz="8000" b="1"/>
              <a:t>Her research was published under her supervisor's name,</a:t>
            </a:r>
            <a:r>
              <a:rPr lang="en-US" sz="8000"/>
              <a:t> as the "Dean Method”, after her death at the age of 24. Ball's contributions </a:t>
            </a:r>
            <a:r>
              <a:rPr lang="en-US" sz="8000" b="1"/>
              <a:t>were not recognized until the year 2000.</a:t>
            </a:r>
            <a:endParaRPr lang="en-US" sz="8000"/>
          </a:p>
          <a:p>
            <a:pPr>
              <a:lnSpc>
                <a:spcPct val="120000"/>
              </a:lnSpc>
            </a:pPr>
            <a:r>
              <a:rPr lang="en-US" sz="8000"/>
              <a:t>As a result of her discoveries, 78 patients were discharged from Kalihi Hospital, on the island of Kalaupapa, where Leprosy victims were exiled to. </a:t>
            </a:r>
          </a:p>
          <a:p>
            <a:endParaRPr lang="en-US"/>
          </a:p>
        </p:txBody>
      </p:sp>
      <p:pic>
        <p:nvPicPr>
          <p:cNvPr id="12" name="Picture 11" descr="Happy Alice Ball Day! - Science Museum Blog">
            <a:extLst>
              <a:ext uri="{FF2B5EF4-FFF2-40B4-BE49-F238E27FC236}">
                <a16:creationId xmlns:a16="http://schemas.microsoft.com/office/drawing/2014/main" id="{7522B2BB-CA09-1DEF-53B7-199F6943D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215" y="3714939"/>
            <a:ext cx="1876003" cy="2644507"/>
          </a:xfrm>
          <a:prstGeom prst="rect">
            <a:avLst/>
          </a:prstGeom>
        </p:spPr>
      </p:pic>
      <p:pic>
        <p:nvPicPr>
          <p:cNvPr id="11" name="Picture 10" descr="Alice Ball - Wikipedia">
            <a:extLst>
              <a:ext uri="{FF2B5EF4-FFF2-40B4-BE49-F238E27FC236}">
                <a16:creationId xmlns:a16="http://schemas.microsoft.com/office/drawing/2014/main" id="{20E13781-2649-0005-A476-232E95FCD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384" y="797893"/>
            <a:ext cx="2688229" cy="38065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83FF8B-5AE5-D398-6978-C1850BD50734}"/>
              </a:ext>
            </a:extLst>
          </p:cNvPr>
          <p:cNvSpPr txBox="1"/>
          <p:nvPr/>
        </p:nvSpPr>
        <p:spPr>
          <a:xfrm>
            <a:off x="3337560" y="789379"/>
            <a:ext cx="18249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Chemist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BFAD6B-0E99-F685-B20E-3C816ED2E7DE}"/>
              </a:ext>
            </a:extLst>
          </p:cNvPr>
          <p:cNvSpPr txBox="1"/>
          <p:nvPr/>
        </p:nvSpPr>
        <p:spPr>
          <a:xfrm>
            <a:off x="838200" y="1297476"/>
            <a:ext cx="41447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F1F1F"/>
                </a:solidFill>
                <a:ea typeface="+mn-lt"/>
                <a:cs typeface="+mn-lt"/>
              </a:rPr>
              <a:t>1892 - 1916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994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6A31F-AA03-CEE9-7216-AE37A9D76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Percy L. Julian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587E5-3E1C-34EB-0BE9-37DACF5BE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1731"/>
            <a:ext cx="10224247" cy="47678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/>
              <a:t>One of the first African Americans to receive a PhD in chemistry.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First person to synthesize the natural product physostigmine. </a:t>
            </a:r>
            <a:br>
              <a:rPr lang="en-US" sz="2000"/>
            </a:br>
            <a:r>
              <a:rPr lang="en-US" sz="2000"/>
              <a:t>Held over 130 chemical patents.</a:t>
            </a:r>
          </a:p>
          <a:p>
            <a:pPr>
              <a:lnSpc>
                <a:spcPct val="120000"/>
              </a:lnSpc>
            </a:pPr>
            <a:r>
              <a:rPr lang="en-US" sz="2000"/>
              <a:t>Pioneered </a:t>
            </a:r>
            <a:r>
              <a:rPr lang="en-US" sz="2000" b="1"/>
              <a:t>industrial-scale chemical synthesis of human hormones</a:t>
            </a:r>
            <a:r>
              <a:rPr lang="en-US" sz="2000"/>
              <a:t>, </a:t>
            </a:r>
            <a:br>
              <a:rPr lang="en-US" sz="2000"/>
            </a:br>
            <a:r>
              <a:rPr lang="en-US" sz="2000"/>
              <a:t>including progesterone and testosterone from plant sterols. </a:t>
            </a:r>
          </a:p>
          <a:p>
            <a:pPr>
              <a:lnSpc>
                <a:spcPct val="120000"/>
              </a:lnSpc>
            </a:pPr>
            <a:r>
              <a:rPr lang="en-US" sz="2000"/>
              <a:t>Helped </a:t>
            </a:r>
            <a:r>
              <a:rPr lang="en-US" sz="2000" b="1"/>
              <a:t>develop treatments for birth control &amp; fertility issues, </a:t>
            </a:r>
            <a:br>
              <a:rPr lang="en-US" sz="2000" b="1"/>
            </a:br>
            <a:r>
              <a:rPr lang="en-US" sz="2000" b="1"/>
              <a:t>hormone therapies, pain relief, and rheumatoid arthritis</a:t>
            </a:r>
            <a:r>
              <a:rPr lang="en-US" sz="2000"/>
              <a:t>. </a:t>
            </a:r>
          </a:p>
          <a:p>
            <a:pPr>
              <a:lnSpc>
                <a:spcPct val="120000"/>
              </a:lnSpc>
            </a:pPr>
            <a:r>
              <a:rPr lang="en-US" sz="2000"/>
              <a:t>Applied chemistry to everyday life by </a:t>
            </a:r>
            <a:r>
              <a:rPr lang="en-US" sz="2000" b="1"/>
              <a:t>innovating fire-fighting foam </a:t>
            </a:r>
            <a:br>
              <a:rPr lang="en-US" sz="2000" b="1"/>
            </a:br>
            <a:r>
              <a:rPr lang="en-US" sz="2000" b="1"/>
              <a:t>during WWII, paper coating, plywood glue, and water-based paints</a:t>
            </a:r>
            <a:r>
              <a:rPr lang="en-US" sz="2000"/>
              <a:t>.</a:t>
            </a:r>
          </a:p>
          <a:p>
            <a:pPr>
              <a:lnSpc>
                <a:spcPct val="120000"/>
              </a:lnSpc>
            </a:pPr>
            <a:r>
              <a:rPr lang="en-US" sz="2000"/>
              <a:t>His legacy lives on through awards, schools, and buildings named after him, as well as recognition on stamps and in the National Inventors Hall of Fame.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874335-142D-12DF-2CFF-6DFB15D98737}"/>
              </a:ext>
            </a:extLst>
          </p:cNvPr>
          <p:cNvSpPr txBox="1"/>
          <p:nvPr/>
        </p:nvSpPr>
        <p:spPr>
          <a:xfrm>
            <a:off x="4291482" y="789379"/>
            <a:ext cx="6588663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500"/>
              <a:t>Chemist</a:t>
            </a:r>
            <a:endParaRPr lang="en-US"/>
          </a:p>
        </p:txBody>
      </p:sp>
      <p:pic>
        <p:nvPicPr>
          <p:cNvPr id="10" name="Picture 9" descr="2746 - 1993 29c Black Heritage: Percy Lavon Julian - Mystic Stamp Company">
            <a:extLst>
              <a:ext uri="{FF2B5EF4-FFF2-40B4-BE49-F238E27FC236}">
                <a16:creationId xmlns:a16="http://schemas.microsoft.com/office/drawing/2014/main" id="{5799DB2B-F3E4-DC58-154D-7342933629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99" t="25172" r="47509" b="36555"/>
          <a:stretch>
            <a:fillRect/>
          </a:stretch>
        </p:blipFill>
        <p:spPr>
          <a:xfrm>
            <a:off x="8606677" y="640421"/>
            <a:ext cx="3119159" cy="45711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0C1DE4-8219-663C-D690-6758D7F9E3D5}"/>
              </a:ext>
            </a:extLst>
          </p:cNvPr>
          <p:cNvSpPr txBox="1"/>
          <p:nvPr/>
        </p:nvSpPr>
        <p:spPr>
          <a:xfrm>
            <a:off x="838200" y="1297476"/>
            <a:ext cx="41447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F1F1F"/>
                </a:solidFill>
                <a:ea typeface="+mn-lt"/>
                <a:cs typeface="+mn-lt"/>
              </a:rPr>
              <a:t>1899 - 1975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04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09A49-A34D-8BEF-432B-83297AD99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1DB40-3468-E8CA-FB53-F1ED7815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70867" cy="1325563"/>
          </a:xfrm>
        </p:spPr>
        <p:txBody>
          <a:bodyPr/>
          <a:lstStyle/>
          <a:p>
            <a:r>
              <a:rPr lang="en-US"/>
              <a:t>Charles R. Drew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E2C04-042A-652B-D18D-C50D6B61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009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/>
              <a:t>Figured out that </a:t>
            </a:r>
            <a:r>
              <a:rPr lang="en-US" sz="2000" b="1"/>
              <a:t>plasma </a:t>
            </a:r>
            <a:r>
              <a:rPr lang="en-US" sz="2000"/>
              <a:t>could be stored longer than the rest of the components of blood and could be donated to any blood type.</a:t>
            </a:r>
          </a:p>
          <a:p>
            <a:pPr>
              <a:lnSpc>
                <a:spcPct val="110000"/>
              </a:lnSpc>
            </a:pPr>
            <a:r>
              <a:rPr lang="en-US" sz="2000"/>
              <a:t>Helped gather blood from American volunteers to send to British soldiers during WWII. </a:t>
            </a:r>
            <a:r>
              <a:rPr lang="en-US" sz="2000" b="1"/>
              <a:t>Invented ‘bloodmobiles’</a:t>
            </a:r>
            <a:r>
              <a:rPr lang="en-US" sz="2000"/>
              <a:t>, where people could donate in public spaces.</a:t>
            </a:r>
          </a:p>
          <a:p>
            <a:pPr>
              <a:lnSpc>
                <a:spcPct val="110000"/>
              </a:lnSpc>
            </a:pPr>
            <a:r>
              <a:rPr lang="en-US" sz="2000" b="1"/>
              <a:t>Could not donate his own blood due to racist policies</a:t>
            </a:r>
            <a:r>
              <a:rPr lang="en-US" sz="2000"/>
              <a:t> enforced by the US government, which insisted on initially excluding, then segregating African American blood. </a:t>
            </a:r>
          </a:p>
          <a:p>
            <a:pPr>
              <a:lnSpc>
                <a:spcPct val="110000"/>
              </a:lnSpc>
            </a:pPr>
            <a:r>
              <a:rPr lang="en-US" sz="2000"/>
              <a:t>Spent the rest of his life </a:t>
            </a:r>
            <a:r>
              <a:rPr lang="en-US" sz="2000" b="1"/>
              <a:t>training black medics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and campaigning for their better treatment.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92616-61C0-F48B-3072-D786A168D74F}"/>
              </a:ext>
            </a:extLst>
          </p:cNvPr>
          <p:cNvSpPr txBox="1"/>
          <p:nvPr/>
        </p:nvSpPr>
        <p:spPr>
          <a:xfrm>
            <a:off x="4809067" y="789379"/>
            <a:ext cx="4978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‘Father of the Blood Bank’ </a:t>
            </a:r>
          </a:p>
        </p:txBody>
      </p:sp>
      <p:pic>
        <p:nvPicPr>
          <p:cNvPr id="1030" name="Picture 6" descr="Charles R Drew Portrait By Associated Photographic Services">
            <a:extLst>
              <a:ext uri="{FF2B5EF4-FFF2-40B4-BE49-F238E27FC236}">
                <a16:creationId xmlns:a16="http://schemas.microsoft.com/office/drawing/2014/main" id="{F17B44EF-8AF4-5DF7-B6FB-DBB94C117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934" y="1304905"/>
            <a:ext cx="3120533" cy="393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gs of blood">
            <a:extLst>
              <a:ext uri="{FF2B5EF4-FFF2-40B4-BE49-F238E27FC236}">
                <a16:creationId xmlns:a16="http://schemas.microsoft.com/office/drawing/2014/main" id="{7ECF9490-ACFC-AD32-5D9F-31F081AD8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4680069"/>
            <a:ext cx="3104092" cy="17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43D510-D61D-E994-F83A-C56FF717294C}"/>
              </a:ext>
            </a:extLst>
          </p:cNvPr>
          <p:cNvSpPr txBox="1"/>
          <p:nvPr/>
        </p:nvSpPr>
        <p:spPr>
          <a:xfrm>
            <a:off x="838200" y="1297476"/>
            <a:ext cx="41447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F1F1F"/>
                </a:solidFill>
                <a:ea typeface="+mn-lt"/>
                <a:cs typeface="+mn-lt"/>
              </a:rPr>
              <a:t>1904 - 1950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9332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NA - structure">
            <a:extLst>
              <a:ext uri="{FF2B5EF4-FFF2-40B4-BE49-F238E27FC236}">
                <a16:creationId xmlns:a16="http://schemas.microsoft.com/office/drawing/2014/main" id="{FFF7F599-85D7-562B-29DD-E23B8CC1C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896" y="3609854"/>
            <a:ext cx="1779266" cy="18677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F97B24-9C29-FB6C-27CB-B65BE058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09457" cy="1325563"/>
          </a:xfrm>
        </p:spPr>
        <p:txBody>
          <a:bodyPr/>
          <a:lstStyle/>
          <a:p>
            <a:r>
              <a:rPr lang="en-US"/>
              <a:t>Marie Maynard Daly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84D68-84B0-1043-84F4-B0C511351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5983"/>
            <a:ext cx="7227329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/>
              <a:t>Did</a:t>
            </a:r>
            <a:r>
              <a:rPr lang="en-US" sz="2000" b="1"/>
              <a:t> </a:t>
            </a:r>
            <a:r>
              <a:rPr lang="en-US" sz="2000"/>
              <a:t>groundbreaking work on </a:t>
            </a:r>
            <a:r>
              <a:rPr lang="en-US" sz="2000" b="1"/>
              <a:t>cellular metabolism and the effects of diet on cardiovascular disease</a:t>
            </a:r>
            <a:r>
              <a:rPr lang="en-US" sz="2000"/>
              <a:t>.</a:t>
            </a:r>
          </a:p>
          <a:p>
            <a:pPr>
              <a:lnSpc>
                <a:spcPct val="100000"/>
              </a:lnSpc>
            </a:pPr>
            <a:r>
              <a:rPr lang="en-US" sz="2000" b="1"/>
              <a:t>First African-American woman</a:t>
            </a:r>
            <a:r>
              <a:rPr lang="en-US" sz="2000"/>
              <a:t> to earn a </a:t>
            </a:r>
            <a:r>
              <a:rPr lang="en-US" sz="2000" b="1"/>
              <a:t>PhD in Chemistry</a:t>
            </a:r>
            <a:r>
              <a:rPr lang="en-US" sz="2000"/>
              <a:t> in the US.</a:t>
            </a:r>
          </a:p>
          <a:p>
            <a:pPr>
              <a:lnSpc>
                <a:spcPct val="100000"/>
              </a:lnSpc>
            </a:pPr>
            <a:r>
              <a:rPr lang="en-US" sz="2000"/>
              <a:t>Identified </a:t>
            </a:r>
            <a:r>
              <a:rPr lang="en-US" sz="2000" b="1"/>
              <a:t>hypertension as a risk factor for atherosclerosis</a:t>
            </a:r>
            <a:r>
              <a:rPr lang="en-US" sz="2000"/>
              <a:t>, and the effect of </a:t>
            </a:r>
            <a:r>
              <a:rPr lang="en-US" sz="2000" b="1"/>
              <a:t>high cholesterol on arteries. </a:t>
            </a:r>
          </a:p>
          <a:p>
            <a:pPr>
              <a:lnSpc>
                <a:spcPct val="100000"/>
              </a:lnSpc>
            </a:pPr>
            <a:r>
              <a:rPr lang="en-US" sz="2000"/>
              <a:t>Discovered the </a:t>
            </a:r>
            <a:r>
              <a:rPr lang="en-US" sz="2000" b="1"/>
              <a:t>presence of lysine side-chains in histones, </a:t>
            </a:r>
            <a:r>
              <a:rPr lang="en-US" sz="2000"/>
              <a:t>and the composition of </a:t>
            </a:r>
            <a:r>
              <a:rPr lang="en-US" sz="2000" b="1"/>
              <a:t>nitrogenous bases in nucleic acids.</a:t>
            </a:r>
          </a:p>
          <a:p>
            <a:pPr>
              <a:lnSpc>
                <a:spcPct val="100000"/>
              </a:lnSpc>
            </a:pPr>
            <a:r>
              <a:rPr lang="en-US" sz="2000"/>
              <a:t>Worked alongside Alfred Mirsky and found that </a:t>
            </a:r>
            <a:r>
              <a:rPr lang="en-US" sz="2000" b="1"/>
              <a:t>RNA is required for protein synthesis</a:t>
            </a:r>
            <a:r>
              <a:rPr lang="en-US" sz="2000"/>
              <a:t>; this research was referenced in James Watson’s Nobel prize speech. </a:t>
            </a:r>
          </a:p>
          <a:p>
            <a:pPr>
              <a:lnSpc>
                <a:spcPct val="100000"/>
              </a:lnSpc>
            </a:pPr>
            <a:endParaRPr lang="en-US" sz="2000"/>
          </a:p>
          <a:p>
            <a:pPr>
              <a:lnSpc>
                <a:spcPct val="100000"/>
              </a:lnSpc>
            </a:pPr>
            <a:endParaRPr lang="en-US" sz="2000"/>
          </a:p>
        </p:txBody>
      </p:sp>
      <p:pic>
        <p:nvPicPr>
          <p:cNvPr id="5" name="Picture 4" descr="Coronary artery disease Video &amp; Image">
            <a:extLst>
              <a:ext uri="{FF2B5EF4-FFF2-40B4-BE49-F238E27FC236}">
                <a16:creationId xmlns:a16="http://schemas.microsoft.com/office/drawing/2014/main" id="{B5DB885D-A6E5-16B5-576D-A83AAF171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387" y="4189601"/>
            <a:ext cx="2863838" cy="1867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DC93B0-D95C-3D91-6F02-C06FCE9E0557}"/>
              </a:ext>
            </a:extLst>
          </p:cNvPr>
          <p:cNvSpPr txBox="1"/>
          <p:nvPr/>
        </p:nvSpPr>
        <p:spPr>
          <a:xfrm>
            <a:off x="5678104" y="789379"/>
            <a:ext cx="23874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Biochemist</a:t>
            </a:r>
          </a:p>
        </p:txBody>
      </p:sp>
      <p:pic>
        <p:nvPicPr>
          <p:cNvPr id="4" name="Picture 3" descr="Marie Maynard Daly – Markus Library News">
            <a:extLst>
              <a:ext uri="{FF2B5EF4-FFF2-40B4-BE49-F238E27FC236}">
                <a16:creationId xmlns:a16="http://schemas.microsoft.com/office/drawing/2014/main" id="{4533A074-EAE1-43E5-0892-5B9A21D02A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3450" y="564235"/>
            <a:ext cx="2800350" cy="3419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A49B51-FD4F-D2C5-15A0-AD05BEF1F281}"/>
              </a:ext>
            </a:extLst>
          </p:cNvPr>
          <p:cNvSpPr txBox="1"/>
          <p:nvPr/>
        </p:nvSpPr>
        <p:spPr>
          <a:xfrm>
            <a:off x="838200" y="1297476"/>
            <a:ext cx="41447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F1F1F"/>
                </a:solidFill>
                <a:ea typeface="+mn-lt"/>
                <a:cs typeface="+mn-lt"/>
              </a:rPr>
              <a:t>1921 - 2003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854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8AD4C-4183-129B-711A-668B0816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Jewel Plummer Cobb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5BB9E-DA21-9FC7-634A-9CA5EEDBC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585" y="1721592"/>
            <a:ext cx="7885289" cy="479615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2000"/>
              <a:t>Described the effects of </a:t>
            </a:r>
            <a:r>
              <a:rPr lang="en-US" sz="2000" b="1"/>
              <a:t>chemotherapeutic agents on melanoma</a:t>
            </a:r>
            <a:r>
              <a:rPr lang="en-US" sz="2000"/>
              <a:t> through microscopy studies on human tissue culture.</a:t>
            </a:r>
          </a:p>
          <a:p>
            <a:pPr>
              <a:lnSpc>
                <a:spcPct val="110000"/>
              </a:lnSpc>
              <a:buFont typeface="Arial"/>
            </a:pPr>
            <a:r>
              <a:rPr lang="en-US" sz="2000"/>
              <a:t>Joined the faculty at </a:t>
            </a:r>
            <a:r>
              <a:rPr lang="en-US" sz="2000">
                <a:ea typeface="+mn-lt"/>
                <a:cs typeface="+mn-lt"/>
              </a:rPr>
              <a:t>the University of Illinois Medical College in 1952</a:t>
            </a:r>
            <a:r>
              <a:rPr lang="en-US" sz="2000"/>
              <a:t>, where she taught cell physiology. </a:t>
            </a:r>
            <a:r>
              <a:rPr lang="en-US" sz="2000" b="1"/>
              <a:t>Founded the university's first </a:t>
            </a:r>
            <a:r>
              <a:rPr lang="en-US" sz="2000" b="1">
                <a:solidFill>
                  <a:srgbClr val="000000"/>
                </a:solidFill>
                <a:latin typeface="Aptos"/>
                <a:cs typeface="Helvetica"/>
              </a:rPr>
              <a:t>tissue culture laboratory</a:t>
            </a:r>
            <a:r>
              <a:rPr lang="en-US" sz="2000">
                <a:solidFill>
                  <a:srgbClr val="000000"/>
                </a:solidFill>
                <a:latin typeface="Aptos"/>
                <a:cs typeface="Helvetica"/>
              </a:rPr>
              <a:t> so she could study melanoma.</a:t>
            </a:r>
          </a:p>
          <a:p>
            <a:pPr>
              <a:lnSpc>
                <a:spcPct val="110000"/>
              </a:lnSpc>
              <a:buFont typeface="Arial"/>
            </a:pPr>
            <a:r>
              <a:rPr lang="en-US" sz="2000"/>
              <a:t>​Cobb made a notable discovery alongside Jane Wright </a:t>
            </a:r>
            <a:r>
              <a:rPr lang="en-US" sz="2000">
                <a:ea typeface="+mn-lt"/>
                <a:cs typeface="+mn-lt"/>
              </a:rPr>
              <a:t>in the 1960s: </a:t>
            </a:r>
            <a:r>
              <a:rPr lang="en-US" sz="2000" b="1">
                <a:ea typeface="+mn-lt"/>
                <a:cs typeface="+mn-lt"/>
              </a:rPr>
              <a:t>methotrexate </a:t>
            </a:r>
            <a:r>
              <a:rPr lang="en-US" sz="2000">
                <a:ea typeface="+mn-lt"/>
                <a:cs typeface="+mn-lt"/>
              </a:rPr>
              <a:t>– </a:t>
            </a:r>
            <a:r>
              <a:rPr lang="en-US" sz="2000" b="1">
                <a:ea typeface="+mn-lt"/>
                <a:cs typeface="+mn-lt"/>
              </a:rPr>
              <a:t>a drug that slows cancerous cell growth</a:t>
            </a:r>
            <a:r>
              <a:rPr lang="en-US" sz="2000">
                <a:ea typeface="+mn-lt"/>
                <a:cs typeface="+mn-lt"/>
              </a:rPr>
              <a:t> – was effective in treating skin and lung cancers, as well as </a:t>
            </a:r>
            <a:r>
              <a:rPr lang="en-US" sz="2000" err="1">
                <a:ea typeface="+mn-lt"/>
                <a:cs typeface="+mn-lt"/>
              </a:rPr>
              <a:t>leukaemia</a:t>
            </a:r>
            <a:r>
              <a:rPr lang="en-US" sz="2000">
                <a:ea typeface="+mn-lt"/>
                <a:cs typeface="+mn-lt"/>
              </a:rPr>
              <a:t>.</a:t>
            </a:r>
          </a:p>
          <a:p>
            <a:pPr>
              <a:lnSpc>
                <a:spcPct val="110000"/>
              </a:lnSpc>
              <a:buFont typeface="Arial"/>
            </a:pPr>
            <a:r>
              <a:rPr lang="en-US" sz="2000"/>
              <a:t>After leaving the lab, Cobb immersed herself in teaching &amp; leadership, b</a:t>
            </a:r>
            <a:r>
              <a:rPr lang="en-US" sz="2000" b="1"/>
              <a:t>ecoming the first African American woman to be the</a:t>
            </a:r>
            <a:r>
              <a:rPr lang="en-US" sz="2000" b="1">
                <a:ea typeface="+mn-lt"/>
                <a:cs typeface="+mn-lt"/>
              </a:rPr>
              <a:t> President of California State University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>
                <a:solidFill>
                  <a:srgbClr val="000000"/>
                </a:solidFill>
                <a:latin typeface="Aptos"/>
                <a:ea typeface="+mn-lt"/>
                <a:cs typeface="Helvetica"/>
              </a:rPr>
              <a:t>Fullerton.</a:t>
            </a:r>
            <a:r>
              <a:rPr lang="en-US" sz="2000">
                <a:solidFill>
                  <a:srgbClr val="000000"/>
                </a:solidFill>
                <a:latin typeface="Aptos"/>
                <a:ea typeface="+mn-lt"/>
                <a:cs typeface="+mn-lt"/>
              </a:rPr>
              <a:t> Here </a:t>
            </a:r>
            <a:r>
              <a:rPr lang="en-US" sz="2000">
                <a:cs typeface="Helvetica"/>
              </a:rPr>
              <a:t>she advocated for accessibility of science to women and minorities.</a:t>
            </a:r>
          </a:p>
          <a:p>
            <a:pPr>
              <a:lnSpc>
                <a:spcPct val="110000"/>
              </a:lnSpc>
              <a:buFont typeface="Arial"/>
            </a:pPr>
            <a:endParaRPr lang="en-US" sz="2000"/>
          </a:p>
          <a:p>
            <a:pPr>
              <a:lnSpc>
                <a:spcPct val="110000"/>
              </a:lnSpc>
            </a:pPr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13052E-DDD9-5EE8-432D-ACE7098F00DB}"/>
              </a:ext>
            </a:extLst>
          </p:cNvPr>
          <p:cNvSpPr txBox="1"/>
          <p:nvPr/>
        </p:nvSpPr>
        <p:spPr>
          <a:xfrm>
            <a:off x="5972735" y="790015"/>
            <a:ext cx="6096000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/>
              <a:t>Cell Biologist and Physiologist​</a:t>
            </a:r>
          </a:p>
        </p:txBody>
      </p:sp>
      <p:pic>
        <p:nvPicPr>
          <p:cNvPr id="5" name="Picture 4" descr="A person in a lab coat&#10;&#10;AI-generated content may be incorrect.">
            <a:extLst>
              <a:ext uri="{FF2B5EF4-FFF2-40B4-BE49-F238E27FC236}">
                <a16:creationId xmlns:a16="http://schemas.microsoft.com/office/drawing/2014/main" id="{FFD0076C-C3F4-EA80-1212-23F41B629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259" y="1297973"/>
            <a:ext cx="3029505" cy="3233865"/>
          </a:xfrm>
          <a:prstGeom prst="rect">
            <a:avLst/>
          </a:prstGeom>
        </p:spPr>
      </p:pic>
      <p:pic>
        <p:nvPicPr>
          <p:cNvPr id="7" name="Picture 6" descr="A white box with blue and white text&#10;&#10;AI-generated content may be incorrect.">
            <a:extLst>
              <a:ext uri="{FF2B5EF4-FFF2-40B4-BE49-F238E27FC236}">
                <a16:creationId xmlns:a16="http://schemas.microsoft.com/office/drawing/2014/main" id="{8D732689-DE84-B6C0-A0DE-43C8812E73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43" t="16970" r="7801" b="16768"/>
          <a:stretch>
            <a:fillRect/>
          </a:stretch>
        </p:blipFill>
        <p:spPr>
          <a:xfrm>
            <a:off x="8554344" y="4588534"/>
            <a:ext cx="3349334" cy="18476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48A8F8-AC24-A033-5F26-3536AC603D35}"/>
              </a:ext>
            </a:extLst>
          </p:cNvPr>
          <p:cNvSpPr txBox="1"/>
          <p:nvPr/>
        </p:nvSpPr>
        <p:spPr>
          <a:xfrm>
            <a:off x="838200" y="1297476"/>
            <a:ext cx="41447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F1F1F"/>
                </a:solidFill>
                <a:ea typeface="+mn-lt"/>
                <a:cs typeface="+mn-lt"/>
              </a:rPr>
              <a:t>1924 - 2017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1769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c1942a-bade-4a16-9d63-8ea2d855ec18">
      <Terms xmlns="http://schemas.microsoft.com/office/infopath/2007/PartnerControls"/>
    </lcf76f155ced4ddcb4097134ff3c332f>
    <TaxCatchAll xmlns="4bbec7c0-a399-4172-8ee5-82b1320d306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0E6B1B9147AC4EACE3D4DB7812C239" ma:contentTypeVersion="15" ma:contentTypeDescription="Create a new document." ma:contentTypeScope="" ma:versionID="e5623ad35c471037097c8db5666fd5a0">
  <xsd:schema xmlns:xsd="http://www.w3.org/2001/XMLSchema" xmlns:xs="http://www.w3.org/2001/XMLSchema" xmlns:p="http://schemas.microsoft.com/office/2006/metadata/properties" xmlns:ns2="a8c1942a-bade-4a16-9d63-8ea2d855ec18" xmlns:ns3="4bbec7c0-a399-4172-8ee5-82b1320d3060" targetNamespace="http://schemas.microsoft.com/office/2006/metadata/properties" ma:root="true" ma:fieldsID="cf17c6f6ff5b4b6cad0406b01beec35c" ns2:_="" ns3:_="">
    <xsd:import namespace="a8c1942a-bade-4a16-9d63-8ea2d855ec18"/>
    <xsd:import namespace="4bbec7c0-a399-4172-8ee5-82b1320d30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c1942a-bade-4a16-9d63-8ea2d855ec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d084387-097e-4aef-8f33-0dee7b0eb5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ec7c0-a399-4172-8ee5-82b1320d306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4feb78a-bf9a-4d19-ad63-752fe2b3b089}" ma:internalName="TaxCatchAll" ma:showField="CatchAllData" ma:web="4bbec7c0-a399-4172-8ee5-82b1320d30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17093D-0436-4D64-AB7D-C310F01F60CC}">
  <ds:schemaRefs>
    <ds:schemaRef ds:uri="4bbec7c0-a399-4172-8ee5-82b1320d3060"/>
    <ds:schemaRef ds:uri="a8c1942a-bade-4a16-9d63-8ea2d855ec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09A068-27F8-4065-9E30-68B5C7561E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BD4AA0-7AFA-4D3E-8B55-CAF95E4FCD8E}">
  <ds:schemaRefs>
    <ds:schemaRef ds:uri="4bbec7c0-a399-4172-8ee5-82b1320d3060"/>
    <ds:schemaRef ds:uri="a8c1942a-bade-4a16-9d63-8ea2d855ec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Forgotten Heroes:</vt:lpstr>
      <vt:lpstr>Edmond Albius</vt:lpstr>
      <vt:lpstr>George Washington Carver</vt:lpstr>
      <vt:lpstr>Ernest Everett Just</vt:lpstr>
      <vt:lpstr>Alice Ball</vt:lpstr>
      <vt:lpstr>Percy L. Julian</vt:lpstr>
      <vt:lpstr>Charles R. Drew</vt:lpstr>
      <vt:lpstr>Marie Maynard Daly</vt:lpstr>
      <vt:lpstr>Jewel Plummer Cobb</vt:lpstr>
      <vt:lpstr>Discussion</vt:lpstr>
      <vt:lpstr>Overcoming implicit biases </vt:lpstr>
      <vt:lpstr>Lack of understanding, awareness &amp; resources</vt:lpstr>
      <vt:lpstr>Personal perceptions and beliefs</vt:lpstr>
      <vt:lpstr>Lack of useful avenues for relaying information </vt:lpstr>
      <vt:lpstr>Executive Summary</vt:lpstr>
      <vt:lpstr>Decolonising the curriculum - Qs</vt:lpstr>
      <vt:lpstr>Decolonising the curriculum - Qs</vt:lpstr>
      <vt:lpstr>Decolonising the curriculum - Qs</vt:lpstr>
      <vt:lpstr>Decolonising the curriculum - resources</vt:lpstr>
      <vt:lpstr>PowerPoint Presentation</vt:lpstr>
      <vt:lpstr>Thanks for taking part!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Sophie Bloom</dc:creator>
  <cp:revision>9</cp:revision>
  <dcterms:created xsi:type="dcterms:W3CDTF">2025-10-18T13:29:10Z</dcterms:created>
  <dcterms:modified xsi:type="dcterms:W3CDTF">2025-10-22T15:54:27Z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0x010100CD0E6B1B9147AC4EACE3D4DB7812C239</vt:lpwstr>
  </property>
  <property fmtid="{D5CDD505-2E9C-101B-9397-08002B2CF9AE}" pid="3" name="MediaServiceImageTags">
    <vt:lpwstr/>
  </property>
</Properties>
</file>